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2561" r:id="rId5"/>
    <p:sldId id="2592" r:id="rId6"/>
    <p:sldId id="2598" r:id="rId7"/>
    <p:sldId id="2593" r:id="rId8"/>
    <p:sldId id="2594" r:id="rId9"/>
    <p:sldId id="2596" r:id="rId10"/>
    <p:sldId id="2621" r:id="rId11"/>
    <p:sldId id="2622" r:id="rId12"/>
    <p:sldId id="2623" r:id="rId13"/>
    <p:sldId id="2595" r:id="rId14"/>
    <p:sldId id="2599" r:id="rId15"/>
    <p:sldId id="2601" r:id="rId16"/>
    <p:sldId id="2611" r:id="rId17"/>
    <p:sldId id="2606" r:id="rId18"/>
    <p:sldId id="2614" r:id="rId19"/>
    <p:sldId id="2600" r:id="rId20"/>
    <p:sldId id="2610" r:id="rId21"/>
    <p:sldId id="2605" r:id="rId22"/>
    <p:sldId id="2613" r:id="rId23"/>
    <p:sldId id="2615" r:id="rId24"/>
    <p:sldId id="2624" r:id="rId25"/>
    <p:sldId id="2603" r:id="rId26"/>
    <p:sldId id="2607" r:id="rId27"/>
    <p:sldId id="2608" r:id="rId28"/>
    <p:sldId id="2604" r:id="rId29"/>
    <p:sldId id="2609" r:id="rId30"/>
    <p:sldId id="2612" r:id="rId31"/>
    <p:sldId id="2616" r:id="rId32"/>
    <p:sldId id="2617" r:id="rId33"/>
    <p:sldId id="2597" r:id="rId34"/>
    <p:sldId id="2618" r:id="rId35"/>
    <p:sldId id="2619" r:id="rId36"/>
    <p:sldId id="262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TT Platform Recommendation &amp; Analytics System – End-to-End Data Engineering Project" id="{E9A653C1-A047-4914-9240-D95927C1593E}">
          <p14:sldIdLst>
            <p14:sldId id="2561"/>
            <p14:sldId id="2592"/>
            <p14:sldId id="2598"/>
            <p14:sldId id="2593"/>
            <p14:sldId id="2594"/>
            <p14:sldId id="2596"/>
            <p14:sldId id="2621"/>
            <p14:sldId id="2622"/>
            <p14:sldId id="2623"/>
          </p14:sldIdLst>
        </p14:section>
        <p14:section name="Introduction and Problem Context" id="{7C1F4BC4-7102-4595-BFF2-1045B66CC6A0}">
          <p14:sldIdLst>
            <p14:sldId id="2595"/>
            <p14:sldId id="2599"/>
            <p14:sldId id="2601"/>
            <p14:sldId id="2611"/>
            <p14:sldId id="2606"/>
            <p14:sldId id="2614"/>
            <p14:sldId id="2600"/>
            <p14:sldId id="2610"/>
            <p14:sldId id="2605"/>
            <p14:sldId id="2613"/>
            <p14:sldId id="2615"/>
            <p14:sldId id="2624"/>
            <p14:sldId id="2603"/>
            <p14:sldId id="2607"/>
            <p14:sldId id="2608"/>
            <p14:sldId id="2604"/>
            <p14:sldId id="2609"/>
            <p14:sldId id="2612"/>
            <p14:sldId id="2616"/>
            <p14:sldId id="2617"/>
            <p14:sldId id="2597"/>
            <p14:sldId id="2618"/>
            <p14:sldId id="2619"/>
            <p14:sldId id="2620"/>
          </p14:sldIdLst>
        </p14:section>
        <p14:section name="Project Goals and Data Overview" id="{DC59430A-11E2-4880-BB89-E31B9D6F86DC}">
          <p14:sldIdLst/>
        </p14:section>
        <p14:section name="System Architecture and Tools" id="{2DB7E5CD-B911-4BDD-977C-4D28E4E4B3E9}">
          <p14:sldIdLst/>
        </p14:section>
        <p14:section name="Data Processing and Analytics" id="{5381C6A8-4C64-4DC0-8C3D-D49A3AD64F6B}">
          <p14:sldIdLst/>
        </p14:section>
        <p14:section name="Streaming, Visualization, and Insights" id="{BC5A2EEC-F299-41CC-A2DD-33E236385C78}">
          <p14:sldIdLst/>
        </p14:section>
        <p14:section name="Challenges, Optimizations, and Team Contributions" id="{D458F236-5ED8-4CCF-916F-1C3C0B57AD4C}">
          <p14:sldIdLst/>
        </p14:section>
        <p14:section name="Conclusion and Future Scope" id="{5EB17A06-E250-4281-B92B-AC3B3840899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6A538-53E1-4C3B-A785-96CBCC386B67}" v="29" dt="2026-01-06T17:12:35.484"/>
    <p1510:client id="{490E7E07-969F-20EF-7F9C-F118C0A96BB4}" v="4" dt="2026-01-07T11:41:50.275"/>
    <p1510:client id="{4E74BEEB-0055-0BE2-6469-CD910674CA4B}" v="2173" dt="2026-01-07T20:19:04.269"/>
    <p1510:client id="{EDE0DF9D-EDA3-327C-0ACF-0E568CFCF894}" v="791" dt="2026-01-08T06:25:43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CD5F-1E9C-439A-9437-F3E35160DD79}" type="datetimeFigureOut"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9FFFD-F2B2-427C-AB10-3D11C137F0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7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AI-generated content may be incorrect.
---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0A5FF-89D9-477E-BBA6-0897C474D9D7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7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9FFFD-F2B2-427C-AB10-3D11C137F0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3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42" y="97104"/>
            <a:ext cx="4134357" cy="3331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492488"/>
            <a:ext cx="3349751" cy="14113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73880" y="0"/>
            <a:ext cx="78181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6644" y="6338703"/>
            <a:ext cx="21966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383669" y="6338703"/>
            <a:ext cx="1392578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776247" y="6342301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07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C53C90-8C33-0C80-CBD4-B3BEE604E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58" y="1869103"/>
            <a:ext cx="9337042" cy="4906929"/>
          </a:xfrm>
        </p:spPr>
        <p:txBody>
          <a:bodyPr>
            <a:normAutofit/>
          </a:bodyPr>
          <a:lstStyle>
            <a:lvl1pPr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7" y="137388"/>
            <a:ext cx="28054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93929" y="137388"/>
            <a:ext cx="2202644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137388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18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11" y="105196"/>
            <a:ext cx="9023561" cy="2113392"/>
          </a:xfrm>
        </p:spPr>
        <p:txBody>
          <a:bodyPr anchor="t">
            <a:normAutofit/>
          </a:bodyPr>
          <a:lstStyle>
            <a:lvl1pPr>
              <a:defRPr sz="72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484255"/>
            <a:ext cx="8467558" cy="3539514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800"/>
            </a:lvl1pPr>
            <a:lvl2pPr marL="685800" indent="-4572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400"/>
            </a:lvl3pPr>
            <a:lvl4pPr marL="1028700" indent="-342900">
              <a:buFont typeface="+mj-lt"/>
              <a:buAutoNum type="arabicPeriod"/>
              <a:defRPr sz="14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03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1011" y="73742"/>
            <a:ext cx="6863496" cy="2220726"/>
          </a:xfrm>
        </p:spPr>
        <p:txBody>
          <a:bodyPr anchor="t">
            <a:normAutofit/>
          </a:bodyPr>
          <a:lstStyle>
            <a:lvl1pPr>
              <a:defRPr sz="72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D26684C-23E4-F6A1-5A03-70AE7BEA7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4565591" cy="6858000"/>
          </a:xfrm>
          <a:custGeom>
            <a:avLst/>
            <a:gdLst>
              <a:gd name="connsiteX0" fmla="*/ 0 w 4565591"/>
              <a:gd name="connsiteY0" fmla="*/ 0 h 6858000"/>
              <a:gd name="connsiteX1" fmla="*/ 4565591 w 4565591"/>
              <a:gd name="connsiteY1" fmla="*/ 0 h 6858000"/>
              <a:gd name="connsiteX2" fmla="*/ 4565591 w 4565591"/>
              <a:gd name="connsiteY2" fmla="*/ 6858000 h 6858000"/>
              <a:gd name="connsiteX3" fmla="*/ 0 w 45655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5591" h="6858000">
                <a:moveTo>
                  <a:pt x="0" y="0"/>
                </a:moveTo>
                <a:lnTo>
                  <a:pt x="4565591" y="0"/>
                </a:lnTo>
                <a:lnTo>
                  <a:pt x="456559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00" y="2726267"/>
            <a:ext cx="5916507" cy="343678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00" y="6343955"/>
            <a:ext cx="298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5886" y="6343955"/>
            <a:ext cx="1553108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4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911" y="2133600"/>
            <a:ext cx="6623436" cy="1070776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68786" y="3335364"/>
            <a:ext cx="4659735" cy="1645198"/>
          </a:xfrm>
        </p:spPr>
        <p:txBody>
          <a:bodyPr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46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537" y="1731332"/>
            <a:ext cx="3493858" cy="345689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727014"/>
            <a:ext cx="4956175" cy="3461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34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388700"/>
            <a:ext cx="3923455" cy="40835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56011" y="1389134"/>
            <a:ext cx="6045390" cy="4083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4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50111"/>
            <a:ext cx="3496147" cy="494066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0600" y="1050111"/>
            <a:ext cx="6775703" cy="49406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79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707549"/>
            <a:ext cx="3349754" cy="272145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5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48200" y="708184"/>
            <a:ext cx="6928103" cy="55148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73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011" y="612648"/>
            <a:ext cx="6426389" cy="1143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F6718FE-EF5C-5023-A98D-91BFEF2C03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560454" cy="6858000"/>
          </a:xfrm>
          <a:custGeom>
            <a:avLst/>
            <a:gdLst>
              <a:gd name="connsiteX0" fmla="*/ 0 w 4560454"/>
              <a:gd name="connsiteY0" fmla="*/ 0 h 6858000"/>
              <a:gd name="connsiteX1" fmla="*/ 4560454 w 4560454"/>
              <a:gd name="connsiteY1" fmla="*/ 0 h 6858000"/>
              <a:gd name="connsiteX2" fmla="*/ 4560454 w 4560454"/>
              <a:gd name="connsiteY2" fmla="*/ 6858000 h 6858000"/>
              <a:gd name="connsiteX3" fmla="*/ 0 w 4560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454" h="6858000">
                <a:moveTo>
                  <a:pt x="0" y="0"/>
                </a:moveTo>
                <a:lnTo>
                  <a:pt x="4560454" y="0"/>
                </a:lnTo>
                <a:lnTo>
                  <a:pt x="4560454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57368" y="1978488"/>
            <a:ext cx="6418935" cy="4285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156010" y="6343955"/>
            <a:ext cx="336490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030713" y="6343955"/>
            <a:ext cx="2060808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09600"/>
            <a:ext cx="6339541" cy="1143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975104"/>
            <a:ext cx="6339414" cy="4228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774" y="6346865"/>
            <a:ext cx="28054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886895" y="6346865"/>
            <a:ext cx="1607270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530932" y="6346865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4831" y="0"/>
            <a:ext cx="456716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564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09862"/>
            <a:ext cx="10963656" cy="45137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75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168" y="474177"/>
            <a:ext cx="6950232" cy="93268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32168" y="1627632"/>
            <a:ext cx="6950232" cy="4686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632168" y="6343955"/>
            <a:ext cx="342290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945699" y="6343955"/>
            <a:ext cx="2150873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53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475488"/>
            <a:ext cx="6858000" cy="93268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627632"/>
            <a:ext cx="6858000" cy="4535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647" y="6346870"/>
            <a:ext cx="28054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115853" y="6346870"/>
            <a:ext cx="2925587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346870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72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423332"/>
            <a:ext cx="4477512" cy="132893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1975104"/>
            <a:ext cx="4477512" cy="42825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889" y="6343955"/>
            <a:ext cx="210509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5067" y="6343955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38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20623"/>
            <a:ext cx="4494189" cy="13258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1975104"/>
            <a:ext cx="4494063" cy="41569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776" y="6343955"/>
            <a:ext cx="209862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13651" y="6343955"/>
            <a:ext cx="1573037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6658" y="6343955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58928" y="0"/>
            <a:ext cx="65330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71521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848" y="425503"/>
            <a:ext cx="3657600" cy="166722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9602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27848" y="2315569"/>
            <a:ext cx="3657600" cy="3854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918704" y="6343955"/>
            <a:ext cx="230005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224724" y="6343955"/>
            <a:ext cx="922372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19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97" y="429768"/>
            <a:ext cx="3657600" cy="166722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823" y="2315569"/>
            <a:ext cx="3657600" cy="3814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5697" y="6343955"/>
            <a:ext cx="16373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703447" y="6343955"/>
            <a:ext cx="949766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653213" y="6343955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95088" y="0"/>
            <a:ext cx="729691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108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061" y="929554"/>
            <a:ext cx="2699254" cy="185894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5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A946DA-5AE8-39E2-3ADD-B8F06308C1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8326323" cy="6858000"/>
          </a:xfrm>
          <a:custGeom>
            <a:avLst/>
            <a:gdLst>
              <a:gd name="connsiteX0" fmla="*/ 0 w 8326323"/>
              <a:gd name="connsiteY0" fmla="*/ 0 h 6858000"/>
              <a:gd name="connsiteX1" fmla="*/ 8326323 w 8326323"/>
              <a:gd name="connsiteY1" fmla="*/ 0 h 6858000"/>
              <a:gd name="connsiteX2" fmla="*/ 8326323 w 8326323"/>
              <a:gd name="connsiteY2" fmla="*/ 6858000 h 6858000"/>
              <a:gd name="connsiteX3" fmla="*/ 0 w 83263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6323" h="6858000">
                <a:moveTo>
                  <a:pt x="0" y="0"/>
                </a:moveTo>
                <a:lnTo>
                  <a:pt x="8326323" y="0"/>
                </a:lnTo>
                <a:lnTo>
                  <a:pt x="8326323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89055" y="3011335"/>
            <a:ext cx="2693346" cy="265625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8061" y="6343955"/>
            <a:ext cx="14044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92522" y="6343955"/>
            <a:ext cx="85457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1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97" y="929554"/>
            <a:ext cx="2699254" cy="185894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5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91" y="3011335"/>
            <a:ext cx="2693346" cy="265625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697" y="6343955"/>
            <a:ext cx="14044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6165" y="6343955"/>
            <a:ext cx="15975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03743" y="6343955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A946DA-5AE8-39E2-3ADD-B8F06308C1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65677" y="0"/>
            <a:ext cx="8326323" cy="6858000"/>
          </a:xfrm>
          <a:custGeom>
            <a:avLst/>
            <a:gdLst>
              <a:gd name="connsiteX0" fmla="*/ 0 w 8326323"/>
              <a:gd name="connsiteY0" fmla="*/ 0 h 6858000"/>
              <a:gd name="connsiteX1" fmla="*/ 8326323 w 8326323"/>
              <a:gd name="connsiteY1" fmla="*/ 0 h 6858000"/>
              <a:gd name="connsiteX2" fmla="*/ 8326323 w 8326323"/>
              <a:gd name="connsiteY2" fmla="*/ 6858000 h 6858000"/>
              <a:gd name="connsiteX3" fmla="*/ 0 w 83263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6323" h="6858000">
                <a:moveTo>
                  <a:pt x="0" y="0"/>
                </a:moveTo>
                <a:lnTo>
                  <a:pt x="8326323" y="0"/>
                </a:lnTo>
                <a:lnTo>
                  <a:pt x="8326323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65092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5012268"/>
            <a:ext cx="4019522" cy="112727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56009" y="5012267"/>
            <a:ext cx="6426391" cy="124157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28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4162318"/>
            <a:ext cx="3044954" cy="189280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5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22370" y="4162318"/>
            <a:ext cx="7460029" cy="20915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7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8950" y="284481"/>
            <a:ext cx="4458249" cy="43203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8950" y="4870174"/>
            <a:ext cx="3856735" cy="103366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1A639AF-317A-79DF-3175-64C726EA3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195675" cy="6858000"/>
          </a:xfrm>
          <a:custGeom>
            <a:avLst/>
            <a:gdLst>
              <a:gd name="connsiteX0" fmla="*/ 0 w 7195675"/>
              <a:gd name="connsiteY0" fmla="*/ 0 h 6858000"/>
              <a:gd name="connsiteX1" fmla="*/ 7195675 w 7195675"/>
              <a:gd name="connsiteY1" fmla="*/ 0 h 6858000"/>
              <a:gd name="connsiteX2" fmla="*/ 7195675 w 7195675"/>
              <a:gd name="connsiteY2" fmla="*/ 6858000 h 6858000"/>
              <a:gd name="connsiteX3" fmla="*/ 0 w 71956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5675" h="6858000">
                <a:moveTo>
                  <a:pt x="0" y="0"/>
                </a:moveTo>
                <a:lnTo>
                  <a:pt x="7195675" y="0"/>
                </a:lnTo>
                <a:lnTo>
                  <a:pt x="7195675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8950" y="6343955"/>
            <a:ext cx="2100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8883" y="6343955"/>
            <a:ext cx="14751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06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3712508"/>
            <a:ext cx="3014218" cy="201978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5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1064" y="1"/>
            <a:ext cx="10734656" cy="326003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22370" y="3680652"/>
            <a:ext cx="7460029" cy="255878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71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7477"/>
            <a:ext cx="3021873" cy="177354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5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3135210"/>
            <a:ext cx="279102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22370" y="707476"/>
            <a:ext cx="7460029" cy="233045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65894" y="3135210"/>
            <a:ext cx="1559379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5151" y="3135210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B92F6E-55FC-C88B-734D-26D3B9923E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636524"/>
            <a:ext cx="12192000" cy="3221477"/>
          </a:xfrm>
          <a:custGeom>
            <a:avLst/>
            <a:gdLst>
              <a:gd name="connsiteX0" fmla="*/ 0 w 12192000"/>
              <a:gd name="connsiteY0" fmla="*/ 0 h 3221477"/>
              <a:gd name="connsiteX1" fmla="*/ 12192000 w 12192000"/>
              <a:gd name="connsiteY1" fmla="*/ 0 h 3221477"/>
              <a:gd name="connsiteX2" fmla="*/ 12192000 w 12192000"/>
              <a:gd name="connsiteY2" fmla="*/ 3221477 h 3221477"/>
              <a:gd name="connsiteX3" fmla="*/ 0 w 12192000"/>
              <a:gd name="connsiteY3" fmla="*/ 3221477 h 322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1477">
                <a:moveTo>
                  <a:pt x="0" y="0"/>
                </a:moveTo>
                <a:lnTo>
                  <a:pt x="12192000" y="0"/>
                </a:lnTo>
                <a:lnTo>
                  <a:pt x="12192000" y="3221477"/>
                </a:lnTo>
                <a:lnTo>
                  <a:pt x="0" y="322147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04753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9341"/>
            <a:ext cx="10969753" cy="93268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712912"/>
            <a:ext cx="4485564" cy="4613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647" y="6343955"/>
            <a:ext cx="205552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232969" y="6343955"/>
            <a:ext cx="1449697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682667" y="6343955"/>
            <a:ext cx="443060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EBBFE7-73C3-3FA5-7EE3-B7845CF7CA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659438" y="1712913"/>
            <a:ext cx="6532562" cy="5145087"/>
          </a:xfr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8838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9341"/>
            <a:ext cx="10969753" cy="93268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912398"/>
            <a:ext cx="4637269" cy="4207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647" y="6343955"/>
            <a:ext cx="264293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C8422D5-19BC-1CA0-FD0B-D86260BAA32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37221" y="1912938"/>
            <a:ext cx="5741992" cy="422433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86595" y="6343955"/>
            <a:ext cx="1449697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36293" y="6343955"/>
            <a:ext cx="443060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238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7784"/>
            <a:ext cx="10969753" cy="93268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37C0C1-9469-8309-7EC0-2377516265C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712913"/>
            <a:ext cx="6532563" cy="514508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3255" y="1712911"/>
            <a:ext cx="4479145" cy="4617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103254" y="6343955"/>
            <a:ext cx="21441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98655" y="6343955"/>
            <a:ext cx="1449697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5200" y="6343955"/>
            <a:ext cx="443060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29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06802"/>
            <a:ext cx="4672584" cy="126948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468" y="2173850"/>
            <a:ext cx="4564763" cy="396368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563" y="732155"/>
            <a:ext cx="5676838" cy="5405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11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8"/>
            <a:ext cx="3696859" cy="131634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5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5"/>
            <a:ext cx="3540760" cy="385375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33150" y="709098"/>
            <a:ext cx="6644488" cy="5439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591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4893733"/>
            <a:ext cx="9762068" cy="1059806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2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484094"/>
            <a:ext cx="10543032" cy="453614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53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4953000"/>
            <a:ext cx="9762068" cy="1236133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2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787400"/>
            <a:ext cx="10543032" cy="4682067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335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18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4893733"/>
            <a:ext cx="9762068" cy="1059806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26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484094"/>
            <a:ext cx="10543032" cy="453614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0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6390" y="1411358"/>
            <a:ext cx="3888410" cy="284556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6388" y="4403039"/>
            <a:ext cx="3888410" cy="112312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1A639AF-317A-79DF-3175-64C726EA3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7424272" cy="6858000"/>
          </a:xfrm>
          <a:custGeom>
            <a:avLst/>
            <a:gdLst>
              <a:gd name="connsiteX0" fmla="*/ 0 w 7195675"/>
              <a:gd name="connsiteY0" fmla="*/ 0 h 6858000"/>
              <a:gd name="connsiteX1" fmla="*/ 7195675 w 7195675"/>
              <a:gd name="connsiteY1" fmla="*/ 0 h 6858000"/>
              <a:gd name="connsiteX2" fmla="*/ 7195675 w 7195675"/>
              <a:gd name="connsiteY2" fmla="*/ 6858000 h 6858000"/>
              <a:gd name="connsiteX3" fmla="*/ 0 w 71956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5675" h="6858000">
                <a:moveTo>
                  <a:pt x="0" y="0"/>
                </a:moveTo>
                <a:lnTo>
                  <a:pt x="7195675" y="0"/>
                </a:lnTo>
                <a:lnTo>
                  <a:pt x="7195675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46388" y="6343955"/>
            <a:ext cx="2100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7853" y="6343955"/>
            <a:ext cx="14751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066" y="6343955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44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269323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716282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7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48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264" y="42335"/>
            <a:ext cx="11517039" cy="6172200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8000" b="1"/>
            </a:lvl1pPr>
            <a:lvl2pPr marL="228600" indent="0">
              <a:lnSpc>
                <a:spcPct val="90000"/>
              </a:lnSpc>
              <a:buNone/>
              <a:defRPr sz="7200" b="1"/>
            </a:lvl2pPr>
            <a:lvl3pPr marL="457200" indent="0">
              <a:lnSpc>
                <a:spcPct val="90000"/>
              </a:lnSpc>
              <a:buNone/>
              <a:defRPr sz="6600" b="1"/>
            </a:lvl3pPr>
            <a:lvl4pPr marL="685800" indent="0">
              <a:lnSpc>
                <a:spcPct val="90000"/>
              </a:lnSpc>
              <a:buNone/>
              <a:defRPr sz="6000" b="1"/>
            </a:lvl4pPr>
            <a:lvl5pPr marL="914400" indent="0">
              <a:lnSpc>
                <a:spcPct val="90000"/>
              </a:lnSpc>
              <a:buNone/>
              <a:defRPr sz="54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5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265" y="42335"/>
            <a:ext cx="11517038" cy="6172200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8000" b="1"/>
            </a:lvl1pPr>
            <a:lvl2pPr marL="228600" indent="0">
              <a:lnSpc>
                <a:spcPct val="90000"/>
              </a:lnSpc>
              <a:buNone/>
              <a:defRPr sz="7200" b="1"/>
            </a:lvl2pPr>
            <a:lvl3pPr marL="457200" indent="0">
              <a:lnSpc>
                <a:spcPct val="90000"/>
              </a:lnSpc>
              <a:buNone/>
              <a:defRPr sz="6600" b="1"/>
            </a:lvl3pPr>
            <a:lvl4pPr marL="685800" indent="0">
              <a:lnSpc>
                <a:spcPct val="90000"/>
              </a:lnSpc>
              <a:buNone/>
              <a:defRPr sz="6000" b="1"/>
            </a:lvl4pPr>
            <a:lvl5pPr marL="914400" indent="0">
              <a:lnSpc>
                <a:spcPct val="90000"/>
              </a:lnSpc>
              <a:buNone/>
              <a:defRPr sz="54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032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7" y="137160"/>
            <a:ext cx="28054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93929" y="137160"/>
            <a:ext cx="2202644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137160"/>
            <a:ext cx="429207" cy="365125"/>
          </a:xfrm>
        </p:spPr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9725" y="755374"/>
            <a:ext cx="10872216" cy="6019229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7200" b="1"/>
            </a:lvl1pPr>
            <a:lvl2pPr marL="228600" indent="0">
              <a:lnSpc>
                <a:spcPct val="90000"/>
              </a:lnSpc>
              <a:buNone/>
              <a:defRPr sz="6600" b="1"/>
            </a:lvl2pPr>
            <a:lvl3pPr marL="457200" indent="0">
              <a:lnSpc>
                <a:spcPct val="90000"/>
              </a:lnSpc>
              <a:buNone/>
              <a:defRPr sz="6000" b="1"/>
            </a:lvl3pPr>
            <a:lvl4pPr marL="685800" indent="0">
              <a:lnSpc>
                <a:spcPct val="90000"/>
              </a:lnSpc>
              <a:buNone/>
              <a:defRPr sz="5400" b="1"/>
            </a:lvl4pPr>
            <a:lvl5pPr marL="914400" indent="0">
              <a:lnSpc>
                <a:spcPct val="90000"/>
              </a:lnSpc>
              <a:buNone/>
              <a:defRPr sz="48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63725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6E1CB6-4A50-1364-430B-EF249B6D00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774" y="1033272"/>
            <a:ext cx="10972800" cy="478231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8000" b="1">
                <a:solidFill>
                  <a:schemeClr val="accent1">
                    <a:lumMod val="75000"/>
                  </a:schemeClr>
                </a:solidFill>
              </a:defRPr>
            </a:lvl1pPr>
            <a:lvl2pPr marL="228600" indent="0">
              <a:lnSpc>
                <a:spcPct val="100000"/>
              </a:lnSpc>
              <a:buNone/>
              <a:defRPr sz="8000" b="1">
                <a:solidFill>
                  <a:schemeClr val="accent1">
                    <a:lumMod val="75000"/>
                  </a:schemeClr>
                </a:solidFill>
              </a:defRPr>
            </a:lvl2pPr>
            <a:lvl3pPr marL="457200" indent="0">
              <a:lnSpc>
                <a:spcPct val="100000"/>
              </a:lnSpc>
              <a:buNone/>
              <a:defRPr sz="8000" b="1">
                <a:solidFill>
                  <a:schemeClr val="accent1">
                    <a:lumMod val="75000"/>
                  </a:schemeClr>
                </a:solidFill>
              </a:defRPr>
            </a:lvl3pPr>
            <a:lvl4pPr marL="685800" indent="0">
              <a:lnSpc>
                <a:spcPct val="100000"/>
              </a:lnSpc>
              <a:buNone/>
              <a:defRPr sz="8000" b="1">
                <a:solidFill>
                  <a:schemeClr val="accent1">
                    <a:lumMod val="75000"/>
                  </a:schemeClr>
                </a:solidFill>
              </a:defRPr>
            </a:lvl4pPr>
            <a:lvl5pPr marL="914400" indent="0">
              <a:lnSpc>
                <a:spcPct val="100000"/>
              </a:lnSpc>
              <a:buNone/>
              <a:defRPr sz="8000" b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685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5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" y="45720"/>
            <a:ext cx="10872216" cy="6172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90000"/>
              </a:lnSpc>
              <a:buNone/>
              <a:defRPr lang="en-US" sz="7200" b="1" dirty="0"/>
            </a:lvl1pPr>
            <a:lvl2pPr marL="228600" indent="0">
              <a:lnSpc>
                <a:spcPct val="90000"/>
              </a:lnSpc>
              <a:buNone/>
              <a:defRPr lang="en-US" sz="6600" b="1" dirty="0"/>
            </a:lvl2pPr>
            <a:lvl3pPr marL="457200" indent="0">
              <a:lnSpc>
                <a:spcPct val="90000"/>
              </a:lnSpc>
              <a:buNone/>
              <a:defRPr lang="en-US" sz="6000" b="1" dirty="0"/>
            </a:lvl3pPr>
            <a:lvl4pPr marL="685800" indent="0">
              <a:lnSpc>
                <a:spcPct val="90000"/>
              </a:lnSpc>
              <a:buNone/>
              <a:defRPr lang="en-US" sz="5400" b="1" dirty="0"/>
            </a:lvl4pPr>
            <a:lvl5pPr marL="914400" indent="0">
              <a:lnSpc>
                <a:spcPct val="90000"/>
              </a:lnSpc>
              <a:buNone/>
              <a:defRPr lang="en-US" sz="4800" b="1" dirty="0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47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5029200"/>
            <a:ext cx="9198864" cy="64008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spc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3324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800"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796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955722"/>
            <a:ext cx="8863084" cy="669472"/>
          </a:xfrm>
        </p:spPr>
        <p:txBody>
          <a:bodyPr anchor="ctr">
            <a:normAutofit/>
          </a:bodyPr>
          <a:lstStyle>
            <a:lvl1pPr algn="r">
              <a:lnSpc>
                <a:spcPct val="120000"/>
              </a:lnSpc>
              <a:defRPr sz="2000" spc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77008" y="1344168"/>
            <a:ext cx="8863085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800"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71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7468" y="4893733"/>
            <a:ext cx="5638800" cy="788610"/>
          </a:xfrm>
        </p:spPr>
        <p:txBody>
          <a:bodyPr anchor="ctr">
            <a:normAutofit/>
          </a:bodyPr>
          <a:lstStyle>
            <a:lvl1pPr algn="r">
              <a:lnSpc>
                <a:spcPct val="120000"/>
              </a:lnSpc>
              <a:defRPr sz="2000" b="1" spc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62666" y="1388534"/>
            <a:ext cx="8483601" cy="3371246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10000"/>
              </a:lnSpc>
              <a:spcBef>
                <a:spcPts val="0"/>
              </a:spcBef>
              <a:buNone/>
              <a:defRPr sz="5400"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728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12064"/>
            <a:ext cx="10741152" cy="96926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7D5A5-84C3-7EDE-A8EB-2DE057DE46A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2775" y="1825625"/>
            <a:ext cx="507492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4150AE-A7C6-D328-35D7-F5B840930E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78563" y="1825625"/>
            <a:ext cx="507523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7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6" y="5201704"/>
            <a:ext cx="11213593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6" y="5971760"/>
            <a:ext cx="11213593" cy="3651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38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2064"/>
            <a:ext cx="10745788" cy="96926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6AAF7-C632-FCD0-6A60-E0EA4A52F2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2387600"/>
            <a:ext cx="5075238" cy="3786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0468" y="1685735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D998360-6973-27D8-8B08-ACAE10572B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79832" y="2387600"/>
            <a:ext cx="5075556" cy="3786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479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12064"/>
            <a:ext cx="10963656" cy="96926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04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257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13232"/>
            <a:ext cx="3595634" cy="162532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590800"/>
            <a:ext cx="3595634" cy="3713584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713232"/>
            <a:ext cx="6440258" cy="559115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81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13232"/>
            <a:ext cx="3595634" cy="176208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346063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40483" y="713232"/>
            <a:ext cx="6139637" cy="545896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688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89808"/>
            <a:ext cx="11462003" cy="2514600"/>
          </a:xfrm>
        </p:spPr>
        <p:txBody>
          <a:bodyPr anchor="t">
            <a:norm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118757"/>
            <a:ext cx="10963528" cy="2620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8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60800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7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91" y="82209"/>
            <a:ext cx="10280809" cy="45720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6" y="4800600"/>
            <a:ext cx="7083554" cy="1093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69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7" y="1143000"/>
            <a:ext cx="8683753" cy="309514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7" y="4498848"/>
            <a:ext cx="6881457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7" y="6343955"/>
            <a:ext cx="28054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1509" y="6343955"/>
            <a:ext cx="2875064" cy="365125"/>
          </a:xfrm>
        </p:spPr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91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91" y="82209"/>
            <a:ext cx="9899809" cy="45720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6" y="4800600"/>
            <a:ext cx="7083554" cy="1093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04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1447800"/>
            <a:ext cx="8686800" cy="2491655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8"/>
            <a:ext cx="7588155" cy="102931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1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14649"/>
            <a:ext cx="10963655" cy="972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09862"/>
            <a:ext cx="10963656" cy="4513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7" y="6343955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93929" y="6343955"/>
            <a:ext cx="22026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710AE426-CBD1-49BA-A1DA-945CCEE2ED8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B3A8078-5A32-4B09-ABA5-7ABEFD22E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800" b="1" kern="1200" spc="-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2160">
          <p15:clr>
            <a:srgbClr val="F26B43"/>
          </p15:clr>
        </p15:guide>
        <p15:guide id="8" pos="3840">
          <p15:clr>
            <a:srgbClr val="F26B43"/>
          </p15:clr>
        </p15:guide>
        <p15:guide id="9" pos="7296">
          <p15:clr>
            <a:srgbClr val="F26B43"/>
          </p15:clr>
        </p15:guide>
        <p15:guide id="10" pos="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BA01-6DA8-1C81-CF37-48004B977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831" y="1955"/>
            <a:ext cx="8686800" cy="2208347"/>
          </a:xfrm>
        </p:spPr>
        <p:txBody>
          <a:bodyPr anchor="b">
            <a:normAutofit/>
          </a:bodyPr>
          <a:lstStyle/>
          <a:p>
            <a:r>
              <a:rPr lang="en-US" sz="4200" dirty="0"/>
              <a:t>ECOMMERCE 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Data Engineering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E0A50-5B73-89C4-8197-B103AF7AB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8"/>
            <a:ext cx="7588155" cy="102931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 person working on a computer&#10;&#10;AI-generated content may be incorrect.">
            <a:extLst>
              <a:ext uri="{FF2B5EF4-FFF2-40B4-BE49-F238E27FC236}">
                <a16:creationId xmlns:a16="http://schemas.microsoft.com/office/drawing/2014/main" id="{789A63BF-CF5D-69D0-B0C0-417010527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39460"/>
            <a:ext cx="12192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7486-EE67-76EB-500E-AF46F7E9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984" y="1308386"/>
            <a:ext cx="8761947" cy="3311041"/>
          </a:xfrm>
        </p:spPr>
        <p:txBody>
          <a:bodyPr>
            <a:normAutofit/>
          </a:bodyPr>
          <a:lstStyle/>
          <a:p>
            <a:r>
              <a:rPr lang="en-US" dirty="0"/>
              <a:t>  DATA SOURCES</a:t>
            </a:r>
            <a:br>
              <a:rPr lang="en-US" dirty="0"/>
            </a:br>
            <a:br>
              <a:rPr lang="en-US" dirty="0"/>
            </a:br>
            <a:r>
              <a:rPr lang="en-US" sz="5500" dirty="0"/>
              <a:t>               DATA.CSV</a:t>
            </a:r>
          </a:p>
        </p:txBody>
      </p:sp>
    </p:spTree>
    <p:extLst>
      <p:ext uri="{BB962C8B-B14F-4D97-AF65-F5344CB8AC3E}">
        <p14:creationId xmlns:p14="http://schemas.microsoft.com/office/powerpoint/2010/main" val="107629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CCD4-0B78-A115-B319-3C00E2E9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58" y="388236"/>
            <a:ext cx="11378626" cy="5783946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</a:t>
            </a:r>
            <a:br>
              <a:rPr lang="en-US" dirty="0"/>
            </a:br>
            <a:r>
              <a:rPr lang="en-US" dirty="0"/>
              <a:t>          DATA INGESTION</a:t>
            </a:r>
            <a:br>
              <a:rPr lang="en-US" dirty="0"/>
            </a:br>
            <a:br>
              <a:rPr lang="en-US" dirty="0"/>
            </a:br>
            <a:r>
              <a:rPr lang="en-US" sz="5500" dirty="0"/>
              <a:t>       KAFKA</a:t>
            </a:r>
            <a:r>
              <a:rPr lang="en-US" dirty="0"/>
              <a:t>                       </a:t>
            </a:r>
            <a:r>
              <a:rPr lang="en-US" sz="5500" dirty="0"/>
              <a:t>NIFI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/>
          </a:p>
        </p:txBody>
      </p:sp>
      <p:pic>
        <p:nvPicPr>
          <p:cNvPr id="3" name="Picture 2" descr="A black and white logo&#10;&#10;AI-generated content may be incorrect.">
            <a:extLst>
              <a:ext uri="{FF2B5EF4-FFF2-40B4-BE49-F238E27FC236}">
                <a16:creationId xmlns:a16="http://schemas.microsoft.com/office/drawing/2014/main" id="{ABF1FEFE-E2B3-84CF-E3B7-7111A3E6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74" y="3541233"/>
            <a:ext cx="2775728" cy="2761351"/>
          </a:xfrm>
          <a:prstGeom prst="rect">
            <a:avLst/>
          </a:prstGeom>
        </p:spPr>
      </p:pic>
      <p:pic>
        <p:nvPicPr>
          <p:cNvPr id="4" name="Picture 3" descr="A water drop with cubes&#10;&#10;AI-generated content may be incorrect.">
            <a:extLst>
              <a:ext uri="{FF2B5EF4-FFF2-40B4-BE49-F238E27FC236}">
                <a16:creationId xmlns:a16="http://schemas.microsoft.com/office/drawing/2014/main" id="{82EC6426-5377-9B14-9BD9-C287CBA3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713" y="3546985"/>
            <a:ext cx="2125692" cy="27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5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56BD-42C3-7178-9C93-96F78426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35" y="331243"/>
            <a:ext cx="10957996" cy="1576359"/>
          </a:xfrm>
        </p:spPr>
        <p:txBody>
          <a:bodyPr>
            <a:normAutofit fontScale="90000"/>
          </a:bodyPr>
          <a:lstStyle/>
          <a:p>
            <a:pPr algn="just"/>
            <a:r>
              <a:rPr lang="en-US"/>
              <a:t>NIFI </a:t>
            </a:r>
            <a:br>
              <a:rPr lang="en-US"/>
            </a:br>
            <a:r>
              <a:rPr lang="en-US" sz="2000" b="0">
                <a:ea typeface="+mj-lt"/>
                <a:cs typeface="+mj-lt"/>
              </a:rPr>
              <a:t>Apache NiFi is an open‑source data integration tool designed to automate and manage the flow of data between systems.</a:t>
            </a:r>
            <a:endParaRPr lang="en-US" sz="2000"/>
          </a:p>
          <a:p>
            <a:pPr algn="just"/>
            <a:r>
              <a:rPr lang="en-US" sz="2000" b="0">
                <a:ea typeface="+mj-lt"/>
                <a:cs typeface="+mj-lt"/>
              </a:rPr>
              <a:t>Its architecture is based on a flow‑based programming model, with core concepts like processors, connections, flowfiles, and controllers that enable ingestion, transformation, routing, and delivery of data</a:t>
            </a:r>
            <a:endParaRPr lang="en-US" sz="2000"/>
          </a:p>
          <a:p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79EB2B-88B5-ECDC-2B63-A5942BF7A0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18130" y="2822430"/>
            <a:ext cx="4198190" cy="169291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5F9C4E-974E-F0DB-1A1F-ED3CDB19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636" y="2587745"/>
            <a:ext cx="2430853" cy="329924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14B5CC-638F-53AA-640C-ACEC0ECC6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657" y="2345127"/>
            <a:ext cx="2981932" cy="4052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1A6CF8-2B65-9FBC-35A9-78C6A644CCBB}"/>
              </a:ext>
            </a:extLst>
          </p:cNvPr>
          <p:cNvSpPr txBox="1"/>
          <p:nvPr/>
        </p:nvSpPr>
        <p:spPr>
          <a:xfrm>
            <a:off x="1142642" y="2161415"/>
            <a:ext cx="2385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GETFILE - PUTFILE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8299E-A962-CCDA-15B8-DA72032AF776}"/>
              </a:ext>
            </a:extLst>
          </p:cNvPr>
          <p:cNvSpPr txBox="1"/>
          <p:nvPr/>
        </p:nvSpPr>
        <p:spPr>
          <a:xfrm>
            <a:off x="4869966" y="19756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GETFILE - PUTHDFS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E83E5C-1C68-13A6-16D9-F7D0F8DF0C75}"/>
              </a:ext>
            </a:extLst>
          </p:cNvPr>
          <p:cNvSpPr txBox="1"/>
          <p:nvPr/>
        </p:nvSpPr>
        <p:spPr>
          <a:xfrm>
            <a:off x="8011944" y="1985175"/>
            <a:ext cx="3286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InvokeHTTP</a:t>
            </a:r>
            <a:r>
              <a:rPr lang="en-US" b="1" dirty="0"/>
              <a:t> - PUTHDFS</a:t>
            </a:r>
          </a:p>
        </p:txBody>
      </p:sp>
    </p:spTree>
    <p:extLst>
      <p:ext uri="{BB962C8B-B14F-4D97-AF65-F5344CB8AC3E}">
        <p14:creationId xmlns:p14="http://schemas.microsoft.com/office/powerpoint/2010/main" val="39752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1C2A-A23E-DBFB-D309-591D1423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564" y="144337"/>
            <a:ext cx="1756488" cy="498059"/>
          </a:xfrm>
        </p:spPr>
        <p:txBody>
          <a:bodyPr/>
          <a:lstStyle/>
          <a:p>
            <a:r>
              <a:rPr lang="en-US"/>
              <a:t>QUEUES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895C6F-417B-201A-C0F3-7CBE7153C2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73395" y="652361"/>
            <a:ext cx="5208571" cy="288944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803750-5B36-339B-7ECB-4511B4782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25" y="3666422"/>
            <a:ext cx="6814870" cy="270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35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D37EE-2529-12C0-0E22-BC9FD0DA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35" y="115583"/>
            <a:ext cx="11173656" cy="1274434"/>
          </a:xfrm>
        </p:spPr>
        <p:txBody>
          <a:bodyPr>
            <a:normAutofit fontScale="90000"/>
          </a:bodyPr>
          <a:lstStyle/>
          <a:p>
            <a:r>
              <a:rPr lang="en-US" dirty="0"/>
              <a:t>PYSPARKRDD</a:t>
            </a:r>
            <a:br>
              <a:rPr lang="en-US" dirty="0"/>
            </a:br>
            <a:r>
              <a:rPr lang="en-US" sz="1700" b="0">
                <a:ea typeface="+mj-lt"/>
                <a:cs typeface="+mj-lt"/>
              </a:rPr>
              <a:t>Utilized RDD for fault-tolerant, parallel data processing.</a:t>
            </a:r>
            <a:endParaRPr lang="en-US" sz="1700"/>
          </a:p>
          <a:p>
            <a:r>
              <a:rPr lang="en-US" sz="1700" b="0">
                <a:ea typeface="+mj-lt"/>
                <a:cs typeface="+mj-lt"/>
              </a:rPr>
              <a:t>Optimizations using Partitions &amp; Cache → Improved performance by efficient partitioning and caching frequently accessed data to reduce recomputation.</a:t>
            </a:r>
            <a:br>
              <a:rPr lang="en-US" sz="1700" dirty="0"/>
            </a:br>
            <a:endParaRPr lang="en-US" sz="1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1C71A-3A6A-9357-4EBA-16E3B06401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2979" y="1395168"/>
            <a:ext cx="11448342" cy="23527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                                           Display the unit price of each customer.</a:t>
            </a:r>
            <a:endParaRPr lang="en-US" sz="17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F08BE7-2E83-F624-618A-809153DAB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085" r="-171" b="33333"/>
          <a:stretch>
            <a:fillRect/>
          </a:stretch>
        </p:blipFill>
        <p:spPr>
          <a:xfrm>
            <a:off x="808188" y="1718172"/>
            <a:ext cx="9842398" cy="1608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0A61C4-1004-8208-DEAA-2219B6ECD9A8}"/>
              </a:ext>
            </a:extLst>
          </p:cNvPr>
          <p:cNvSpPr txBox="1"/>
          <p:nvPr/>
        </p:nvSpPr>
        <p:spPr>
          <a:xfrm>
            <a:off x="514709" y="3424399"/>
            <a:ext cx="9545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                           Query to Display the data where Quantity containing white.</a:t>
            </a:r>
            <a:endParaRPr lang="en-US" dirty="0"/>
          </a:p>
        </p:txBody>
      </p:sp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289BF5C-F91D-2CD5-6856-A5B67CF7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944967"/>
            <a:ext cx="115633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62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2A6F-638D-8A74-4F23-99746104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696" y="776942"/>
            <a:ext cx="8226297" cy="699341"/>
          </a:xfrm>
        </p:spPr>
        <p:txBody>
          <a:bodyPr>
            <a:normAutofit/>
          </a:bodyPr>
          <a:lstStyle/>
          <a:p>
            <a:r>
              <a:rPr lang="en-US" sz="1900" b="0">
                <a:ea typeface="+mj-lt"/>
                <a:cs typeface="+mj-lt"/>
              </a:rPr>
              <a:t>Find which customerid who has description related to water bottle</a:t>
            </a:r>
            <a:r>
              <a:rPr lang="en-US" b="0">
                <a:ea typeface="+mj-lt"/>
                <a:cs typeface="+mj-lt"/>
              </a:rPr>
              <a:t> </a:t>
            </a:r>
            <a:endParaRPr lang="en-US"/>
          </a:p>
        </p:txBody>
      </p:sp>
      <p:pic>
        <p:nvPicPr>
          <p:cNvPr id="4" name="Content Placeholder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882719C-5FB5-0B53-5751-905CDCE48F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8638" y="1994969"/>
            <a:ext cx="11290193" cy="25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99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AA9E-4C25-3831-864E-D53676E1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273734"/>
            <a:ext cx="10957996" cy="1691378"/>
          </a:xfrm>
        </p:spPr>
        <p:txBody>
          <a:bodyPr>
            <a:normAutofit/>
          </a:bodyPr>
          <a:lstStyle/>
          <a:p>
            <a:pPr algn="just"/>
            <a:r>
              <a:rPr lang="en-US"/>
              <a:t>KAFKA</a:t>
            </a:r>
            <a:br>
              <a:rPr lang="en-US"/>
            </a:br>
            <a:r>
              <a:rPr lang="en-US" sz="2000" b="0">
                <a:ea typeface="+mj-lt"/>
                <a:cs typeface="+mj-lt"/>
              </a:rPr>
              <a:t>Kafka is powerful because it can stream data in real time and is built on a robust distributed architecture that makes it reliable and scalable for modern data engineering needs.</a:t>
            </a:r>
            <a:endParaRPr lang="en-US" sz="2000"/>
          </a:p>
          <a:p>
            <a:pPr algn="just"/>
            <a:r>
              <a:rPr lang="en-US" sz="2000" b="0">
                <a:ea typeface="+mj-lt"/>
                <a:cs typeface="+mj-lt"/>
              </a:rPr>
              <a:t>It ensures scalability, fault tolerance, and reliable communication between systems.</a:t>
            </a:r>
            <a:endParaRPr lang="en-US" sz="2000"/>
          </a:p>
          <a:p>
            <a:pPr algn="just"/>
            <a:r>
              <a:rPr lang="en-US" sz="2000" b="0">
                <a:ea typeface="+mj-lt"/>
                <a:cs typeface="+mj-lt"/>
              </a:rPr>
              <a:t>Kafka is a distributed platform for real-time data streaming and processing.</a:t>
            </a:r>
            <a:endParaRPr lang="en-US" sz="2000"/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AD2BC97-874E-8288-232C-F748927449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98538" y="1970262"/>
            <a:ext cx="8596016" cy="433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2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DFDB-B19C-C28B-0388-ECA0671D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21" y="935093"/>
            <a:ext cx="11432451" cy="641831"/>
          </a:xfrm>
        </p:spPr>
        <p:txBody>
          <a:bodyPr/>
          <a:lstStyle/>
          <a:p>
            <a:r>
              <a:rPr lang="en-US" sz="2200"/>
              <a:t>        PRODUCER  </a:t>
            </a:r>
            <a:r>
              <a:rPr lang="en-US"/>
              <a:t>                                                                 </a:t>
            </a:r>
            <a:r>
              <a:rPr lang="en-US" sz="2200"/>
              <a:t>CONSUMER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CDD51C-D039-2905-5E8C-5A52CB572E5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3578" y="1826488"/>
            <a:ext cx="5730440" cy="3402283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F16B71-B6B5-AE70-1796-C90D7B90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0604"/>
            <a:ext cx="6096001" cy="33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3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E1C1-3644-AE80-0CFC-A8B94D20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35" y="201848"/>
            <a:ext cx="11116148" cy="1303189"/>
          </a:xfrm>
        </p:spPr>
        <p:txBody>
          <a:bodyPr>
            <a:normAutofit fontScale="90000"/>
          </a:bodyPr>
          <a:lstStyle/>
          <a:p>
            <a:r>
              <a:rPr lang="en-US"/>
              <a:t>PYSPARKDF</a:t>
            </a:r>
            <a:br>
              <a:rPr lang="en-US" dirty="0"/>
            </a:br>
            <a:r>
              <a:rPr lang="en-US" sz="2000" b="0" dirty="0">
                <a:ea typeface="+mj-lt"/>
                <a:cs typeface="+mj-lt"/>
              </a:rPr>
              <a:t>Used Parquet Format → Enabled columnar storage, compression, and faster queries by reading only required columns.</a:t>
            </a:r>
            <a:endParaRPr lang="en-US" sz="2000" dirty="0"/>
          </a:p>
          <a:p>
            <a:pPr algn="just"/>
            <a:r>
              <a:rPr lang="en-US" sz="2000" b="0" dirty="0">
                <a:ea typeface="+mj-lt"/>
                <a:cs typeface="+mj-lt"/>
              </a:rPr>
              <a:t>Applied Partitioning → Reduced scan size and improved query performance by filtering specific partitions.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A8B3-BA03-E468-B0FC-423B7C0857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5468" y="1711470"/>
            <a:ext cx="11448344" cy="4940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          </a:t>
            </a:r>
            <a:r>
              <a:rPr lang="en-US" sz="1700" dirty="0">
                <a:ea typeface="+mn-lt"/>
                <a:cs typeface="+mn-lt"/>
              </a:rPr>
              <a:t>    Display the customer with highest unit price and lowest unit price.</a:t>
            </a:r>
            <a:endParaRPr lang="en-US" sz="1700">
              <a:ea typeface="+mn-lt"/>
              <a:cs typeface="+mn-lt"/>
            </a:endParaRP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 descr="A computer code with text&#10;&#10;AI-generated content may be incorrect.">
            <a:extLst>
              <a:ext uri="{FF2B5EF4-FFF2-40B4-BE49-F238E27FC236}">
                <a16:creationId xmlns:a16="http://schemas.microsoft.com/office/drawing/2014/main" id="{86C86849-4E79-DDCC-E483-497EC0EE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31" y="2444781"/>
            <a:ext cx="3257550" cy="1235194"/>
          </a:xfrm>
          <a:prstGeom prst="rect">
            <a:avLst/>
          </a:prstGeom>
        </p:spPr>
      </p:pic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0DB906DB-825C-BED9-1082-FDBB6523E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6" y="4183272"/>
            <a:ext cx="3838575" cy="748700"/>
          </a:xfrm>
          <a:prstGeom prst="rect">
            <a:avLst/>
          </a:prstGeom>
        </p:spPr>
      </p:pic>
      <p:pic>
        <p:nvPicPr>
          <p:cNvPr id="6" name="Picture 5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B5D3832E-94A3-D5A1-BC94-C64384712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39" y="2448555"/>
            <a:ext cx="3524250" cy="968853"/>
          </a:xfrm>
          <a:prstGeom prst="rect">
            <a:avLst/>
          </a:prstGeom>
        </p:spPr>
      </p:pic>
      <p:pic>
        <p:nvPicPr>
          <p:cNvPr id="7" name="Picture 6" descr="A close-up of a number&#10;&#10;AI-generated content may be incorrect.">
            <a:extLst>
              <a:ext uri="{FF2B5EF4-FFF2-40B4-BE49-F238E27FC236}">
                <a16:creationId xmlns:a16="http://schemas.microsoft.com/office/drawing/2014/main" id="{63C01FDE-6629-9CBF-49D8-6767722D4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90" y="4183092"/>
            <a:ext cx="4133850" cy="7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1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3E4C-96F9-4502-0F86-7CB07AE5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49" y="935093"/>
            <a:ext cx="12194446" cy="498058"/>
          </a:xfrm>
        </p:spPr>
        <p:txBody>
          <a:bodyPr>
            <a:normAutofit/>
          </a:bodyPr>
          <a:lstStyle/>
          <a:p>
            <a:r>
              <a:rPr lang="en-US" sz="1500" b="0">
                <a:ea typeface="+mj-lt"/>
                <a:cs typeface="+mj-lt"/>
              </a:rPr>
              <a:t>Display the top 5 countries with highest quantity in descending order.      Find the total price of the customer based on the customerid given. </a:t>
            </a:r>
            <a:endParaRPr lang="en-US" sz="150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8290C3-9811-525C-195B-37FD559A03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44" y="1806029"/>
            <a:ext cx="5603578" cy="299750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DFB0E2-ECDE-6DC4-8CB9-75C6CCDA76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504" r="161" b="-360"/>
          <a:stretch>
            <a:fillRect/>
          </a:stretch>
        </p:blipFill>
        <p:spPr>
          <a:xfrm>
            <a:off x="5874948" y="1812175"/>
            <a:ext cx="6322451" cy="28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0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03AC-12E2-16CB-C59E-FD1F88DD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300" y="115583"/>
            <a:ext cx="2450554" cy="953101"/>
          </a:xfrm>
        </p:spPr>
        <p:txBody>
          <a:bodyPr>
            <a:noAutofit/>
          </a:bodyPr>
          <a:lstStyle/>
          <a:p>
            <a:r>
              <a:rPr lang="en-US" sz="5500"/>
              <a:t>TEAM</a:t>
            </a:r>
          </a:p>
        </p:txBody>
      </p:sp>
      <p:pic>
        <p:nvPicPr>
          <p:cNvPr id="4" name="Content Placeholder 3" descr="A person sitting on a rock&#10;&#10;AI-generated content may be incorrect.">
            <a:extLst>
              <a:ext uri="{FF2B5EF4-FFF2-40B4-BE49-F238E27FC236}">
                <a16:creationId xmlns:a16="http://schemas.microsoft.com/office/drawing/2014/main" id="{6AEFB33A-D051-39DE-7A02-91C8E67FA28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24198" r="-389" b="-292"/>
          <a:stretch>
            <a:fillRect/>
          </a:stretch>
        </p:blipFill>
        <p:spPr>
          <a:xfrm>
            <a:off x="3278312" y="867564"/>
            <a:ext cx="2206162" cy="2380189"/>
          </a:xfrm>
          <a:prstGeom prst="rect">
            <a:avLst/>
          </a:prstGeom>
        </p:spPr>
      </p:pic>
      <p:pic>
        <p:nvPicPr>
          <p:cNvPr id="5" name="Picture 4" descr="A person standing in front of a building&#10;&#10;AI-generated content may be incorrect.">
            <a:extLst>
              <a:ext uri="{FF2B5EF4-FFF2-40B4-BE49-F238E27FC236}">
                <a16:creationId xmlns:a16="http://schemas.microsoft.com/office/drawing/2014/main" id="{93584ADD-725C-A3D1-CBA1-0DAF9236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67" r="7380" b="50109"/>
          <a:stretch>
            <a:fillRect/>
          </a:stretch>
        </p:blipFill>
        <p:spPr>
          <a:xfrm>
            <a:off x="3277239" y="3699853"/>
            <a:ext cx="2321535" cy="2539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505E9-3C86-95AC-D91A-055D08888B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168" r="11974"/>
          <a:stretch>
            <a:fillRect/>
          </a:stretch>
        </p:blipFill>
        <p:spPr>
          <a:xfrm>
            <a:off x="6400234" y="3671278"/>
            <a:ext cx="2206971" cy="2530420"/>
          </a:xfrm>
          <a:prstGeom prst="rect">
            <a:avLst/>
          </a:prstGeom>
        </p:spPr>
      </p:pic>
      <p:pic>
        <p:nvPicPr>
          <p:cNvPr id="9" name="Picture 8" descr="A person standing on a road with trees and people in the background&#10;&#10;AI-generated content may be incorrect.">
            <a:extLst>
              <a:ext uri="{FF2B5EF4-FFF2-40B4-BE49-F238E27FC236}">
                <a16:creationId xmlns:a16="http://schemas.microsoft.com/office/drawing/2014/main" id="{9AB55B17-A173-5BCD-A175-26A979E18F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469" t="30882" r="4186" b="25690"/>
          <a:stretch>
            <a:fillRect/>
          </a:stretch>
        </p:blipFill>
        <p:spPr>
          <a:xfrm>
            <a:off x="9299266" y="2222633"/>
            <a:ext cx="2206971" cy="2820143"/>
          </a:xfrm>
          <a:prstGeom prst="rect">
            <a:avLst/>
          </a:prstGeom>
        </p:spPr>
      </p:pic>
      <p:pic>
        <p:nvPicPr>
          <p:cNvPr id="7" name="Picture 6" descr="A person in a black shirt&#10;&#10;AI-generated content may be incorrect.">
            <a:extLst>
              <a:ext uri="{FF2B5EF4-FFF2-40B4-BE49-F238E27FC236}">
                <a16:creationId xmlns:a16="http://schemas.microsoft.com/office/drawing/2014/main" id="{70F59E83-AC33-6FB9-4AA9-67A33D032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3" y="2188365"/>
            <a:ext cx="2312011" cy="2970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A65C0A-3511-9BB1-F128-6EB878D64939}"/>
              </a:ext>
            </a:extLst>
          </p:cNvPr>
          <p:cNvSpPr txBox="1"/>
          <p:nvPr/>
        </p:nvSpPr>
        <p:spPr>
          <a:xfrm>
            <a:off x="3651358" y="6241064"/>
            <a:ext cx="28765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ea typeface="Calibri"/>
                <a:cs typeface="Calibri"/>
              </a:rPr>
              <a:t>Shreya Vishwakarma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Data Engineer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9802F5-D761-4209-04D5-BAD01CCED076}"/>
              </a:ext>
            </a:extLst>
          </p:cNvPr>
          <p:cNvSpPr txBox="1"/>
          <p:nvPr/>
        </p:nvSpPr>
        <p:spPr>
          <a:xfrm>
            <a:off x="3651291" y="3232347"/>
            <a:ext cx="3048000" cy="4711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err="1">
                <a:latin typeface="Calibri"/>
                <a:ea typeface="+mn-lt"/>
                <a:cs typeface="+mn-lt"/>
              </a:rPr>
              <a:t>Vukyam</a:t>
            </a:r>
            <a:r>
              <a:rPr lang="en-US" sz="1200" b="1" dirty="0">
                <a:latin typeface="Calibri"/>
                <a:ea typeface="+mn-lt"/>
                <a:cs typeface="+mn-lt"/>
              </a:rPr>
              <a:t> Hemanth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Data Engineer</a:t>
            </a:r>
            <a:endParaRPr lang="en-US" sz="12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CD06C-71A4-F65F-FC96-5760401BD7D7}"/>
              </a:ext>
            </a:extLst>
          </p:cNvPr>
          <p:cNvSpPr txBox="1"/>
          <p:nvPr/>
        </p:nvSpPr>
        <p:spPr>
          <a:xfrm>
            <a:off x="6959939" y="3241917"/>
            <a:ext cx="303847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err="1">
                <a:solidFill>
                  <a:srgbClr val="252424"/>
                </a:solidFill>
                <a:highlight>
                  <a:srgbClr val="FFFFFF"/>
                </a:highlight>
                <a:latin typeface="Calibri"/>
                <a:ea typeface="Calibri"/>
                <a:cs typeface="Segoe UI"/>
              </a:rPr>
              <a:t>Tiyyagura</a:t>
            </a:r>
            <a:r>
              <a:rPr lang="en-US" sz="1200" b="1" dirty="0">
                <a:solidFill>
                  <a:srgbClr val="252424"/>
                </a:solidFill>
                <a:highlight>
                  <a:srgbClr val="FFFFFF"/>
                </a:highlight>
                <a:latin typeface="Calibri"/>
                <a:ea typeface="Calibri"/>
                <a:cs typeface="Segoe UI"/>
              </a:rPr>
              <a:t> Nikitha</a:t>
            </a:r>
            <a:endParaRPr lang="en-US" sz="1200" dirty="0">
              <a:latin typeface="Calibri"/>
              <a:ea typeface="Calibri"/>
            </a:endParaRPr>
          </a:p>
          <a:p>
            <a:r>
              <a:rPr lang="en-US" sz="1200" dirty="0">
                <a:solidFill>
                  <a:srgbClr val="252424"/>
                </a:solidFill>
                <a:highlight>
                  <a:srgbClr val="FFFFFF"/>
                </a:highlight>
                <a:latin typeface="Calibri"/>
                <a:ea typeface="Calibri"/>
                <a:cs typeface="Segoe UI"/>
              </a:rPr>
              <a:t>Data Engineer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8FEB95-7333-93DC-BEF2-C6C5580BD4DE}"/>
              </a:ext>
            </a:extLst>
          </p:cNvPr>
          <p:cNvSpPr txBox="1"/>
          <p:nvPr/>
        </p:nvSpPr>
        <p:spPr>
          <a:xfrm>
            <a:off x="6697974" y="6164953"/>
            <a:ext cx="330517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err="1">
                <a:solidFill>
                  <a:srgbClr val="252424"/>
                </a:solidFill>
                <a:highlight>
                  <a:srgbClr val="FFFFFF"/>
                </a:highlight>
                <a:latin typeface="Calibri"/>
                <a:ea typeface="Calibri"/>
                <a:cs typeface="Segoe UI"/>
              </a:rPr>
              <a:t>Vasikarla</a:t>
            </a:r>
            <a:r>
              <a:rPr lang="en-US" sz="1200" b="1" dirty="0">
                <a:solidFill>
                  <a:srgbClr val="252424"/>
                </a:solidFill>
                <a:highlight>
                  <a:srgbClr val="FFFFFF"/>
                </a:highlight>
                <a:latin typeface="Calibri"/>
                <a:ea typeface="Calibri"/>
                <a:cs typeface="Segoe UI"/>
              </a:rPr>
              <a:t> Sowmya Sri</a:t>
            </a:r>
            <a:endParaRPr lang="en-US" sz="1200" dirty="0">
              <a:latin typeface="Calibri"/>
              <a:ea typeface="Calibri"/>
            </a:endParaRPr>
          </a:p>
          <a:p>
            <a:r>
              <a:rPr lang="en-US" sz="1200" dirty="0">
                <a:solidFill>
                  <a:srgbClr val="252424"/>
                </a:solidFill>
                <a:highlight>
                  <a:srgbClr val="FFFFFF"/>
                </a:highlight>
                <a:latin typeface="Calibri"/>
                <a:ea typeface="Calibri"/>
                <a:cs typeface="Segoe UI"/>
              </a:rPr>
              <a:t>Data Engineer</a:t>
            </a:r>
          </a:p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05DC2-36B0-22C1-FCC3-2C6D3D0BD5B5}"/>
              </a:ext>
            </a:extLst>
          </p:cNvPr>
          <p:cNvSpPr txBox="1"/>
          <p:nvPr/>
        </p:nvSpPr>
        <p:spPr>
          <a:xfrm>
            <a:off x="9721095" y="5046184"/>
            <a:ext cx="307657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err="1">
                <a:solidFill>
                  <a:srgbClr val="252424"/>
                </a:solidFill>
                <a:highlight>
                  <a:srgbClr val="FFFFFF"/>
                </a:highlight>
                <a:latin typeface="Calibri"/>
                <a:ea typeface="Calibri"/>
                <a:cs typeface="Segoe UI"/>
              </a:rPr>
              <a:t>Poreddy</a:t>
            </a:r>
            <a:r>
              <a:rPr lang="en-US" sz="1200" b="1" dirty="0">
                <a:solidFill>
                  <a:srgbClr val="252424"/>
                </a:solidFill>
                <a:highlight>
                  <a:srgbClr val="FFFFFF"/>
                </a:highlight>
                <a:latin typeface="Calibri"/>
                <a:ea typeface="Calibri"/>
                <a:cs typeface="Segoe UI"/>
              </a:rPr>
              <a:t> Geethika</a:t>
            </a:r>
            <a:endParaRPr lang="en-US" sz="1200" dirty="0">
              <a:latin typeface="Calibri"/>
              <a:ea typeface="Calibri"/>
            </a:endParaRPr>
          </a:p>
          <a:p>
            <a:r>
              <a:rPr lang="en-US" sz="1200" dirty="0">
                <a:solidFill>
                  <a:srgbClr val="252424"/>
                </a:solidFill>
                <a:highlight>
                  <a:srgbClr val="FFFFFF"/>
                </a:highlight>
                <a:latin typeface="Calibri"/>
                <a:ea typeface="Calibri"/>
                <a:cs typeface="Segoe UI"/>
              </a:rPr>
              <a:t>Data Engineer</a:t>
            </a:r>
          </a:p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20543E-2FFD-7BD1-B612-BFA57E634BFE}"/>
              </a:ext>
            </a:extLst>
          </p:cNvPr>
          <p:cNvSpPr txBox="1"/>
          <p:nvPr/>
        </p:nvSpPr>
        <p:spPr>
          <a:xfrm>
            <a:off x="813890" y="5155683"/>
            <a:ext cx="31718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ea typeface="Calibri"/>
                <a:cs typeface="Calibri"/>
              </a:rPr>
              <a:t>Venkat Satyanarayana</a:t>
            </a:r>
          </a:p>
          <a:p>
            <a:r>
              <a:rPr lang="en-US" sz="1200" dirty="0">
                <a:latin typeface="Calibri"/>
                <a:ea typeface="Calibri"/>
                <a:cs typeface="Calibri"/>
              </a:rPr>
              <a:t>Scrum Master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70223-E380-BD95-9699-B34184BCA5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444" r="248" b="4"/>
          <a:stretch>
            <a:fillRect/>
          </a:stretch>
        </p:blipFill>
        <p:spPr>
          <a:xfrm>
            <a:off x="6523404" y="862729"/>
            <a:ext cx="1971133" cy="233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8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4DB2-6727-166A-0481-AF04A5FC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88" y="877583"/>
            <a:ext cx="11734372" cy="627454"/>
          </a:xfrm>
        </p:spPr>
        <p:txBody>
          <a:bodyPr>
            <a:normAutofit/>
          </a:bodyPr>
          <a:lstStyle/>
          <a:p>
            <a:r>
              <a:rPr lang="en-US" sz="1700" b="0">
                <a:ea typeface="+mj-lt"/>
                <a:cs typeface="+mj-lt"/>
              </a:rPr>
              <a:t>Filter out the column where quantity between 4 and 9.                         Filter out the column where </a:t>
            </a:r>
            <a:r>
              <a:rPr lang="en-US" sz="1700" b="0" err="1">
                <a:ea typeface="+mj-lt"/>
                <a:cs typeface="+mj-lt"/>
              </a:rPr>
              <a:t>customerID</a:t>
            </a:r>
            <a:r>
              <a:rPr lang="en-US" sz="1700" b="0">
                <a:ea typeface="+mj-lt"/>
                <a:cs typeface="+mj-lt"/>
              </a:rPr>
              <a:t> 15862      </a:t>
            </a:r>
            <a:endParaRPr lang="en-US" sz="1700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D4C0A5-63B0-CF65-928D-0F8CA0B7D3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854" t="48056" r="42959" b="3356"/>
          <a:stretch>
            <a:fillRect/>
          </a:stretch>
        </p:blipFill>
        <p:spPr>
          <a:xfrm>
            <a:off x="3420" y="1829718"/>
            <a:ext cx="5382131" cy="103667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EA03FF-4EDE-4C84-211C-D5A3F972CC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" t="15768" r="15671" b="-795"/>
          <a:stretch>
            <a:fillRect/>
          </a:stretch>
        </p:blipFill>
        <p:spPr>
          <a:xfrm>
            <a:off x="5817439" y="1711083"/>
            <a:ext cx="6265512" cy="389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3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24B2-BC8A-93A8-6E85-6F853BCA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77" y="126186"/>
            <a:ext cx="2572222" cy="511536"/>
          </a:xfrm>
        </p:spPr>
        <p:txBody>
          <a:bodyPr/>
          <a:lstStyle/>
          <a:p>
            <a:r>
              <a:rPr lang="en-US"/>
              <a:t>FLINK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9139-6C9E-F074-AB4D-6936513DEC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4875" y="878661"/>
            <a:ext cx="10671428" cy="56455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      Apache Flink is one of the most powerful frameworks for real-time stream processing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Apache Flink’s architecture is built around a distributed, fault-tolerant stream processing engine.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B221287-4640-56BB-1874-AB5E91A5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2147888"/>
            <a:ext cx="6353175" cy="3495675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A6A4DFA-A318-776D-E5FB-315CE491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624138"/>
            <a:ext cx="5095875" cy="278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186E80-2857-1E22-49E3-4B36AB3E1A7D}"/>
              </a:ext>
            </a:extLst>
          </p:cNvPr>
          <p:cNvSpPr txBox="1"/>
          <p:nvPr/>
        </p:nvSpPr>
        <p:spPr>
          <a:xfrm>
            <a:off x="799787" y="1942341"/>
            <a:ext cx="24279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KAFKA TOPIC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5365F-7254-E87B-3553-B73E19C44B6B}"/>
              </a:ext>
            </a:extLst>
          </p:cNvPr>
          <p:cNvSpPr txBox="1"/>
          <p:nvPr/>
        </p:nvSpPr>
        <p:spPr>
          <a:xfrm>
            <a:off x="7017346" y="177570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FLINK</a:t>
            </a:r>
          </a:p>
        </p:txBody>
      </p:sp>
    </p:spTree>
    <p:extLst>
      <p:ext uri="{BB962C8B-B14F-4D97-AF65-F5344CB8AC3E}">
        <p14:creationId xmlns:p14="http://schemas.microsoft.com/office/powerpoint/2010/main" val="158135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AE3A-96B7-C343-6DD7-C4CD3D30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62" y="216224"/>
            <a:ext cx="11202411" cy="1317567"/>
          </a:xfrm>
        </p:spPr>
        <p:txBody>
          <a:bodyPr>
            <a:normAutofit/>
          </a:bodyPr>
          <a:lstStyle/>
          <a:p>
            <a:r>
              <a:rPr lang="en-US"/>
              <a:t>HIVE</a:t>
            </a:r>
            <a:br>
              <a:rPr lang="en-US"/>
            </a:br>
            <a:r>
              <a:rPr lang="en-US" sz="2000" b="0">
                <a:ea typeface="+mj-lt"/>
                <a:cs typeface="+mj-lt"/>
              </a:rPr>
              <a:t>Hive provides an SQL-like interface (HiveQL) to query and analyze large datasets in Hadoop.</a:t>
            </a:r>
            <a:endParaRPr lang="en-US" sz="2000"/>
          </a:p>
          <a:p>
            <a:r>
              <a:rPr lang="en-US" sz="2000" b="0">
                <a:ea typeface="+mj-lt"/>
                <a:cs typeface="+mj-lt"/>
              </a:rPr>
              <a:t>It is mainly used for data warehousing, ETL, and batch processing at big data scale.</a:t>
            </a:r>
            <a:endParaRPr lang="en-US" sz="2000"/>
          </a:p>
        </p:txBody>
      </p:sp>
      <p:pic>
        <p:nvPicPr>
          <p:cNvPr id="5" name="Picture 4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24FDDBF8-C8D4-816E-6CA6-51155F71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6705"/>
          <a:stretch>
            <a:fillRect/>
          </a:stretch>
        </p:blipFill>
        <p:spPr>
          <a:xfrm>
            <a:off x="186725" y="2328144"/>
            <a:ext cx="5736911" cy="438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CBF4A-1341-42A7-805F-9E97A3FD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29" y="2938103"/>
            <a:ext cx="2076450" cy="3914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1C57A-0A59-2E06-4D18-565207CDE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65" y="2332188"/>
            <a:ext cx="5679237" cy="425210"/>
          </a:xfrm>
          <a:prstGeom prst="rect">
            <a:avLst/>
          </a:prstGeom>
        </p:spPr>
      </p:pic>
      <p:pic>
        <p:nvPicPr>
          <p:cNvPr id="10" name="Picture 9" descr="A table of numbers with a white background&#10;&#10;AI-generated content may be incorrect.">
            <a:extLst>
              <a:ext uri="{FF2B5EF4-FFF2-40B4-BE49-F238E27FC236}">
                <a16:creationId xmlns:a16="http://schemas.microsoft.com/office/drawing/2014/main" id="{27159CCE-01BD-7A93-0148-A463354C0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70" y="2938192"/>
            <a:ext cx="2409825" cy="39433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2C81F-0096-EB7E-AAA0-AE681B19EC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5469" y="1538941"/>
            <a:ext cx="12009059" cy="785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 dirty="0"/>
              <a:t>Find the </a:t>
            </a:r>
            <a:r>
              <a:rPr lang="en-US" sz="1500" dirty="0" err="1"/>
              <a:t>no.of</a:t>
            </a:r>
            <a:r>
              <a:rPr lang="en-US" sz="1500" dirty="0"/>
              <a:t> customers in each </a:t>
            </a:r>
            <a:r>
              <a:rPr lang="en-US" sz="1500" dirty="0" err="1"/>
              <a:t>invoiceno</a:t>
            </a:r>
            <a:r>
              <a:rPr lang="en-US" sz="1500" dirty="0"/>
              <a:t>.   </a:t>
            </a:r>
            <a:r>
              <a:rPr lang="en-US" sz="1900" dirty="0"/>
              <a:t>                  </a:t>
            </a:r>
            <a:r>
              <a:rPr lang="en-US" sz="1900" dirty="0">
                <a:ea typeface="+mn-lt"/>
                <a:cs typeface="+mn-lt"/>
              </a:rPr>
              <a:t>                </a:t>
            </a:r>
            <a:r>
              <a:rPr lang="en-US" sz="1500" dirty="0">
                <a:ea typeface="+mn-lt"/>
                <a:cs typeface="+mn-lt"/>
              </a:rPr>
              <a:t>Display the </a:t>
            </a:r>
            <a:r>
              <a:rPr lang="en-US" sz="1500" dirty="0" err="1">
                <a:ea typeface="+mn-lt"/>
                <a:cs typeface="+mn-lt"/>
              </a:rPr>
              <a:t>customerid</a:t>
            </a:r>
            <a:r>
              <a:rPr lang="en-US" sz="1500" dirty="0">
                <a:ea typeface="+mn-lt"/>
                <a:cs typeface="+mn-lt"/>
              </a:rPr>
              <a:t>, </a:t>
            </a:r>
            <a:r>
              <a:rPr lang="en-US" sz="1500" dirty="0" err="1">
                <a:ea typeface="+mn-lt"/>
                <a:cs typeface="+mn-lt"/>
              </a:rPr>
              <a:t>invoiceno</a:t>
            </a:r>
            <a:r>
              <a:rPr lang="en-US" sz="1500" dirty="0">
                <a:ea typeface="+mn-lt"/>
                <a:cs typeface="+mn-lt"/>
              </a:rPr>
              <a:t>, quantity in the country </a:t>
            </a:r>
            <a:r>
              <a:rPr lang="en-US" sz="1500" dirty="0" err="1">
                <a:ea typeface="+mn-lt"/>
                <a:cs typeface="+mn-lt"/>
              </a:rPr>
              <a:t>france</a:t>
            </a:r>
            <a:r>
              <a:rPr lang="en-US" sz="1500" dirty="0">
                <a:ea typeface="+mn-lt"/>
                <a:cs typeface="+mn-lt"/>
              </a:rPr>
              <a:t>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751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6819-9717-459F-3739-71292D9F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94" y="489394"/>
            <a:ext cx="11360563" cy="828736"/>
          </a:xfrm>
        </p:spPr>
        <p:txBody>
          <a:bodyPr>
            <a:normAutofit/>
          </a:bodyPr>
          <a:lstStyle/>
          <a:p>
            <a:r>
              <a:rPr lang="en-US" sz="1700" b="0">
                <a:ea typeface="+mj-lt"/>
                <a:cs typeface="+mj-lt"/>
              </a:rPr>
              <a:t>Display the average quantity of each country. </a:t>
            </a:r>
            <a:r>
              <a:rPr lang="en-US" sz="1500" b="0">
                <a:ea typeface="+mj-lt"/>
                <a:cs typeface="+mj-lt"/>
              </a:rPr>
              <a:t>                                      </a:t>
            </a:r>
            <a:r>
              <a:rPr lang="en-US" sz="1700" b="0">
                <a:ea typeface="+mj-lt"/>
                <a:cs typeface="+mj-lt"/>
              </a:rPr>
              <a:t>Display the countries with </a:t>
            </a:r>
            <a:r>
              <a:rPr lang="en-US" sz="1700" b="0" err="1">
                <a:ea typeface="+mj-lt"/>
                <a:cs typeface="+mj-lt"/>
              </a:rPr>
              <a:t>unitprice</a:t>
            </a:r>
            <a:r>
              <a:rPr lang="en-US" sz="1700" b="0">
                <a:ea typeface="+mj-lt"/>
                <a:cs typeface="+mj-lt"/>
              </a:rPr>
              <a:t> greater than 50.</a:t>
            </a:r>
            <a:endParaRPr lang="en-US" sz="1700" b="0"/>
          </a:p>
        </p:txBody>
      </p:sp>
      <p:pic>
        <p:nvPicPr>
          <p:cNvPr id="4" name="Content Placeholder 3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AFE85C67-3774-4546-38F9-87D48FD6179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b="90179"/>
          <a:stretch>
            <a:fillRect/>
          </a:stretch>
        </p:blipFill>
        <p:spPr>
          <a:xfrm>
            <a:off x="417489" y="908134"/>
            <a:ext cx="5506529" cy="56127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BCC66C-67DE-DC59-9F96-B25B7FDF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28" y="2003665"/>
            <a:ext cx="3000375" cy="3943350"/>
          </a:xfrm>
          <a:prstGeom prst="rect">
            <a:avLst/>
          </a:prstGeom>
        </p:spPr>
      </p:pic>
      <p:pic>
        <p:nvPicPr>
          <p:cNvPr id="6" name="Picture 5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FB6624F3-0BC0-BB35-8289-AF81C5B81E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312" b="88785"/>
          <a:stretch>
            <a:fillRect/>
          </a:stretch>
        </p:blipFill>
        <p:spPr>
          <a:xfrm>
            <a:off x="6499016" y="904695"/>
            <a:ext cx="5419410" cy="559346"/>
          </a:xfrm>
          <a:prstGeom prst="rect">
            <a:avLst/>
          </a:prstGeom>
        </p:spPr>
      </p:pic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48AC274-EEC7-B029-FDD2-7CA20CC41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461" y="2098016"/>
            <a:ext cx="1855757" cy="37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28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AC41-9CAC-1AD8-34C9-29C8C84E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489393"/>
            <a:ext cx="10957997" cy="512436"/>
          </a:xfrm>
        </p:spPr>
        <p:txBody>
          <a:bodyPr>
            <a:normAutofit/>
          </a:bodyPr>
          <a:lstStyle/>
          <a:p>
            <a:r>
              <a:rPr lang="en-US" sz="1700" b="0">
                <a:ea typeface="+mj-lt"/>
                <a:cs typeface="+mj-lt"/>
              </a:rPr>
              <a:t>Find the customerId who are from country United Kingdom and has Invoice date at July month </a:t>
            </a:r>
            <a:endParaRPr lang="en-US" sz="17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135DE-AE98-A5EC-DC24-C59C06C8BF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83980" y="1115409"/>
            <a:ext cx="7044905" cy="338708"/>
          </a:xfrm>
          <a:prstGeom prst="rect">
            <a:avLst/>
          </a:prstGeom>
        </p:spPr>
      </p:pic>
      <p:pic>
        <p:nvPicPr>
          <p:cNvPr id="5" name="Picture 4" descr="A close up of numbers&#10;&#10;AI-generated content may be incorrect.">
            <a:extLst>
              <a:ext uri="{FF2B5EF4-FFF2-40B4-BE49-F238E27FC236}">
                <a16:creationId xmlns:a16="http://schemas.microsoft.com/office/drawing/2014/main" id="{58AD6A70-BACD-131A-BB2F-23706CDA7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21" y="2070789"/>
            <a:ext cx="1671187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B8FD-6B17-E0A3-3663-961A7538D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39" y="230602"/>
            <a:ext cx="11303052" cy="130319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SPARKSQL</a:t>
            </a:r>
            <a:br>
              <a:rPr lang="en-US" dirty="0"/>
            </a:br>
            <a:r>
              <a:rPr lang="en-US" sz="1600" b="0" dirty="0">
                <a:ea typeface="+mj-lt"/>
                <a:cs typeface="+mj-lt"/>
              </a:rPr>
              <a:t>Optimized Queries using Bucketing → Improved query performance by reducing shuffle operations.</a:t>
            </a:r>
            <a:endParaRPr lang="en-US" sz="1600">
              <a:ea typeface="+mj-lt"/>
              <a:cs typeface="+mj-lt"/>
            </a:endParaRPr>
          </a:p>
          <a:p>
            <a:pPr algn="just"/>
            <a:r>
              <a:rPr lang="en-US" sz="1600" b="0" dirty="0">
                <a:ea typeface="+mj-lt"/>
                <a:cs typeface="+mj-lt"/>
              </a:rPr>
              <a:t>Created Parquet Files → Enabled querying only on required columns, reducing unnecessary data scans.</a:t>
            </a:r>
            <a:endParaRPr lang="en-US" sz="1600"/>
          </a:p>
          <a:p>
            <a:pPr algn="just"/>
            <a:r>
              <a:rPr lang="en-US" sz="1600" b="0" dirty="0">
                <a:ea typeface="+mj-lt"/>
                <a:cs typeface="+mj-lt"/>
              </a:rPr>
              <a:t>Data Compression → Achieved smaller storage size and faster query execution.</a:t>
            </a:r>
            <a:endParaRPr lang="en-US" sz="1600" dirty="0">
              <a:ea typeface="+mj-lt"/>
              <a:cs typeface="+mj-lt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04958F-79B2-06CE-FD77-085F0449E26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152" t="27647" r="-317" b="588"/>
          <a:stretch>
            <a:fillRect/>
          </a:stretch>
        </p:blipFill>
        <p:spPr>
          <a:xfrm>
            <a:off x="571131" y="2050356"/>
            <a:ext cx="4286014" cy="1648242"/>
          </a:xfrm>
          <a:prstGeom prst="rect">
            <a:avLst/>
          </a:prstGeom>
        </p:spPr>
      </p:pic>
      <p:pic>
        <p:nvPicPr>
          <p:cNvPr id="5" name="Picture 4" descr="A table of numbers with a white background&#10;&#10;AI-generated content may be incorrect.">
            <a:extLst>
              <a:ext uri="{FF2B5EF4-FFF2-40B4-BE49-F238E27FC236}">
                <a16:creationId xmlns:a16="http://schemas.microsoft.com/office/drawing/2014/main" id="{94F08697-FD80-69B2-4670-2580B0566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19" y="3884043"/>
            <a:ext cx="1524000" cy="2971800"/>
          </a:xfrm>
          <a:prstGeom prst="rect">
            <a:avLst/>
          </a:prstGeom>
        </p:spPr>
      </p:pic>
      <p:pic>
        <p:nvPicPr>
          <p:cNvPr id="6" name="Picture 5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76981177-4A94-3CD8-4DD1-893B0A36B8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621" t="24000" r="-3594" b="-2000"/>
          <a:stretch>
            <a:fillRect/>
          </a:stretch>
        </p:blipFill>
        <p:spPr>
          <a:xfrm>
            <a:off x="5853514" y="2290673"/>
            <a:ext cx="5831143" cy="564642"/>
          </a:xfrm>
          <a:prstGeom prst="rect">
            <a:avLst/>
          </a:prstGeom>
        </p:spPr>
      </p:pic>
      <p:pic>
        <p:nvPicPr>
          <p:cNvPr id="7" name="Picture 6" descr="A screenshot of a document&#10;&#10;AI-generated content may be incorrect.">
            <a:extLst>
              <a:ext uri="{FF2B5EF4-FFF2-40B4-BE49-F238E27FC236}">
                <a16:creationId xmlns:a16="http://schemas.microsoft.com/office/drawing/2014/main" id="{E7B69F51-287D-CCF2-3BF9-30784E43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325" y="3477344"/>
            <a:ext cx="5629275" cy="3181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1F9A6-67A6-7239-1BE5-CCB00ADCA03A}"/>
              </a:ext>
            </a:extLst>
          </p:cNvPr>
          <p:cNvSpPr txBox="1"/>
          <p:nvPr/>
        </p:nvSpPr>
        <p:spPr>
          <a:xfrm>
            <a:off x="158726" y="1534926"/>
            <a:ext cx="11834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Find the </a:t>
            </a:r>
            <a:r>
              <a:rPr lang="en-US" dirty="0" err="1">
                <a:ea typeface="+mn-lt"/>
                <a:cs typeface="+mn-lt"/>
              </a:rPr>
              <a:t>no.of</a:t>
            </a:r>
            <a:r>
              <a:rPr lang="en-US" dirty="0">
                <a:ea typeface="+mn-lt"/>
                <a:cs typeface="+mn-lt"/>
              </a:rPr>
              <a:t> customers in each invoice number.                 Filter out the </a:t>
            </a:r>
            <a:r>
              <a:rPr lang="en-US" dirty="0" err="1">
                <a:ea typeface="+mn-lt"/>
                <a:cs typeface="+mn-lt"/>
              </a:rPr>
              <a:t>unitPrice</a:t>
            </a:r>
            <a:r>
              <a:rPr lang="en-US" dirty="0">
                <a:ea typeface="+mn-lt"/>
                <a:cs typeface="+mn-lt"/>
              </a:rPr>
              <a:t> which has more than 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68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60B5-FEDB-2BD4-5C45-48E05DF0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" y="388753"/>
            <a:ext cx="11619354" cy="756850"/>
          </a:xfrm>
        </p:spPr>
        <p:txBody>
          <a:bodyPr>
            <a:normAutofit/>
          </a:bodyPr>
          <a:lstStyle/>
          <a:p>
            <a:r>
              <a:rPr lang="en-US" sz="1700" b="0" dirty="0">
                <a:ea typeface="+mj-lt"/>
                <a:cs typeface="+mj-lt"/>
              </a:rPr>
              <a:t>  Find out the </a:t>
            </a:r>
            <a:r>
              <a:rPr lang="en-US" sz="1700" b="0" err="1">
                <a:ea typeface="+mj-lt"/>
                <a:cs typeface="+mj-lt"/>
              </a:rPr>
              <a:t>customerid</a:t>
            </a:r>
            <a:r>
              <a:rPr lang="en-US" sz="1700" b="0">
                <a:ea typeface="+mj-lt"/>
                <a:cs typeface="+mj-lt"/>
              </a:rPr>
              <a:t> who have more than 500 </a:t>
            </a:r>
            <a:r>
              <a:rPr lang="en-US" sz="1700" b="0" err="1">
                <a:ea typeface="+mj-lt"/>
                <a:cs typeface="+mj-lt"/>
              </a:rPr>
              <a:t>InvoiceNo</a:t>
            </a:r>
            <a:r>
              <a:rPr lang="en-US" sz="1700" b="0">
                <a:ea typeface="+mj-lt"/>
                <a:cs typeface="+mj-lt"/>
              </a:rPr>
              <a:t>              Find out </a:t>
            </a:r>
            <a:r>
              <a:rPr lang="en-US" sz="1700" b="0" err="1">
                <a:ea typeface="+mj-lt"/>
                <a:cs typeface="+mj-lt"/>
              </a:rPr>
              <a:t>customerid</a:t>
            </a:r>
            <a:r>
              <a:rPr lang="en-US" sz="1700" b="0">
                <a:ea typeface="+mj-lt"/>
                <a:cs typeface="+mj-lt"/>
              </a:rPr>
              <a:t> who has </a:t>
            </a:r>
            <a:r>
              <a:rPr lang="en-US" sz="1700" b="0" err="1">
                <a:ea typeface="+mj-lt"/>
                <a:cs typeface="+mj-lt"/>
              </a:rPr>
              <a:t>stockcode</a:t>
            </a:r>
            <a:r>
              <a:rPr lang="en-US" sz="1700" b="0">
                <a:ea typeface="+mj-lt"/>
                <a:cs typeface="+mj-lt"/>
              </a:rPr>
              <a:t> 22752 </a:t>
            </a:r>
            <a:endParaRPr lang="en-US" sz="1700" dirty="0" err="1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AF9CA3-7012-0821-5681-AE7734A0E5E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5987" y="999551"/>
            <a:ext cx="4814439" cy="1907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0A4433-BCB5-F7AE-FB7F-81A6279A2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16" y="3323417"/>
            <a:ext cx="1435758" cy="3000375"/>
          </a:xfrm>
          <a:prstGeom prst="rect">
            <a:avLst/>
          </a:prstGeom>
        </p:spPr>
      </p:pic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A89DE41-40E6-FA2C-1BB0-9A1D437C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14" y="1005696"/>
            <a:ext cx="4217957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C00A4-2400-EF3A-10E9-8647DF15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878" y="3321709"/>
            <a:ext cx="1426773" cy="30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6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ADF0-1D86-17A6-2078-893BCF5A5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64" y="388753"/>
            <a:ext cx="6616035" cy="958133"/>
          </a:xfrm>
        </p:spPr>
        <p:txBody>
          <a:bodyPr/>
          <a:lstStyle/>
          <a:p>
            <a:r>
              <a:rPr lang="en-US"/>
              <a:t>        </a:t>
            </a:r>
            <a:r>
              <a:rPr lang="en-US" b="0"/>
              <a:t>  </a:t>
            </a:r>
            <a:r>
              <a:rPr lang="en-US" sz="1700" b="0"/>
              <a:t> </a:t>
            </a:r>
            <a:r>
              <a:rPr lang="en-US" sz="1700" b="0">
                <a:ea typeface="+mj-lt"/>
                <a:cs typeface="+mj-lt"/>
              </a:rPr>
              <a:t>Find out the </a:t>
            </a:r>
            <a:r>
              <a:rPr lang="en-US" sz="1700" b="0" err="1">
                <a:ea typeface="+mj-lt"/>
                <a:cs typeface="+mj-lt"/>
              </a:rPr>
              <a:t>stockcode</a:t>
            </a:r>
            <a:r>
              <a:rPr lang="en-US" sz="1700" b="0">
                <a:ea typeface="+mj-lt"/>
                <a:cs typeface="+mj-lt"/>
              </a:rPr>
              <a:t> which has unitprice more than 10</a:t>
            </a:r>
            <a:endParaRPr lang="en-US" sz="1700"/>
          </a:p>
        </p:txBody>
      </p:sp>
      <p:pic>
        <p:nvPicPr>
          <p:cNvPr id="5" name="Picture 4" descr="A table of numbers with a number on it&#10;&#10;AI-generated content may be incorrect.">
            <a:extLst>
              <a:ext uri="{FF2B5EF4-FFF2-40B4-BE49-F238E27FC236}">
                <a16:creationId xmlns:a16="http://schemas.microsoft.com/office/drawing/2014/main" id="{884E097D-72D7-C1D9-5F27-9C0544F2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61" y="2446578"/>
            <a:ext cx="2532751" cy="377639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93C819-F209-8BA9-F025-766F2996AC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049714" y="1410654"/>
            <a:ext cx="60293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51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2D81-1E7C-1117-4607-A3A071B0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3983" y="2631103"/>
            <a:ext cx="7698024" cy="1211948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655120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BA7A-4DDB-93BB-66A8-4C4C82FE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13" y="273734"/>
            <a:ext cx="11432449" cy="670587"/>
          </a:xfrm>
        </p:spPr>
        <p:txBody>
          <a:bodyPr/>
          <a:lstStyle/>
          <a:p>
            <a:r>
              <a:rPr lang="en-US"/>
              <a:t>                           POWER BI DASHBOARD</a:t>
            </a:r>
          </a:p>
        </p:txBody>
      </p:sp>
      <p:pic>
        <p:nvPicPr>
          <p:cNvPr id="4" name="Content Placeholder 3" descr="A map of the world&#10;&#10;AI-generated content may be incorrect.">
            <a:extLst>
              <a:ext uri="{FF2B5EF4-FFF2-40B4-BE49-F238E27FC236}">
                <a16:creationId xmlns:a16="http://schemas.microsoft.com/office/drawing/2014/main" id="{5E5CC431-0B52-EF1E-AE9F-CB74E8651F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37970" y="3436243"/>
            <a:ext cx="3865532" cy="3259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89E6F-D393-3597-A399-24F645A6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97" y="946659"/>
            <a:ext cx="4456981" cy="2333626"/>
          </a:xfrm>
          <a:prstGeom prst="rect">
            <a:avLst/>
          </a:prstGeom>
        </p:spPr>
      </p:pic>
      <p:pic>
        <p:nvPicPr>
          <p:cNvPr id="6" name="Picture 5" descr="A graph with blue bars&#10;&#10;AI-generated content may be incorrect.">
            <a:extLst>
              <a:ext uri="{FF2B5EF4-FFF2-40B4-BE49-F238E27FC236}">
                <a16:creationId xmlns:a16="http://schemas.microsoft.com/office/drawing/2014/main" id="{63B470ED-1AA3-D6D0-10B2-343A708AC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88" y="812319"/>
            <a:ext cx="4460756" cy="2573550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7895A471-2237-9EB7-087F-D733284DD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58" y="3434930"/>
            <a:ext cx="4761063" cy="326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0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6EC8-71F6-628C-2A95-DA665AA12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475" y="460123"/>
            <a:ext cx="9337042" cy="548202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6000" dirty="0"/>
              <a:t>               CONTENTS</a:t>
            </a:r>
            <a:br>
              <a:rPr lang="en-US" sz="6000" dirty="0"/>
            </a:br>
            <a:br>
              <a:rPr lang="en-US" dirty="0"/>
            </a:br>
            <a:r>
              <a:rPr lang="en-US" sz="3000" b="0" dirty="0">
                <a:ea typeface="+mj-lt"/>
                <a:cs typeface="+mj-lt"/>
              </a:rPr>
              <a:t>      Architecture diagram</a:t>
            </a:r>
          </a:p>
          <a:p>
            <a:r>
              <a:rPr lang="en-US" sz="3000" b="0" dirty="0">
                <a:ea typeface="+mj-lt"/>
                <a:cs typeface="+mj-lt"/>
              </a:rPr>
              <a:t>      Problem analysis</a:t>
            </a:r>
            <a:endParaRPr lang="en-US" sz="3000" dirty="0"/>
          </a:p>
          <a:p>
            <a:r>
              <a:rPr lang="en-US" sz="3000" b="0" dirty="0">
                <a:ea typeface="+mj-lt"/>
                <a:cs typeface="+mj-lt"/>
              </a:rPr>
              <a:t>      Data source</a:t>
            </a:r>
            <a:endParaRPr lang="en-US" sz="3000" dirty="0"/>
          </a:p>
          <a:p>
            <a:r>
              <a:rPr lang="en-US" sz="3000" b="0" dirty="0">
                <a:ea typeface="+mj-lt"/>
                <a:cs typeface="+mj-lt"/>
              </a:rPr>
              <a:t>      Data Ingestion</a:t>
            </a:r>
            <a:endParaRPr lang="en-US" sz="3000" dirty="0"/>
          </a:p>
          <a:p>
            <a:r>
              <a:rPr lang="en-US" sz="3000" b="0" dirty="0">
                <a:ea typeface="+mj-lt"/>
                <a:cs typeface="+mj-lt"/>
              </a:rPr>
              <a:t>      Storage &amp; Processing</a:t>
            </a:r>
            <a:endParaRPr lang="en-US" sz="3000" dirty="0"/>
          </a:p>
          <a:p>
            <a:r>
              <a:rPr lang="en-US" sz="3000" b="0" dirty="0">
                <a:ea typeface="+mj-lt"/>
                <a:cs typeface="+mj-lt"/>
              </a:rPr>
              <a:t>      Visualization</a:t>
            </a:r>
            <a:endParaRPr lang="en-US" sz="3000" dirty="0"/>
          </a:p>
          <a:p>
            <a:r>
              <a:rPr lang="en-US" sz="3000" b="0" dirty="0">
                <a:ea typeface="+mj-lt"/>
                <a:cs typeface="+mj-lt"/>
              </a:rPr>
              <a:t>      Conclusion</a:t>
            </a:r>
            <a:br>
              <a:rPr lang="en-US" sz="3000" b="0" dirty="0">
                <a:ea typeface="+mj-lt"/>
                <a:cs typeface="+mj-lt"/>
              </a:rPr>
            </a:br>
            <a:br>
              <a:rPr lang="en-US" sz="3000" b="0" dirty="0">
                <a:ea typeface="+mj-lt"/>
                <a:cs typeface="+mj-lt"/>
              </a:rPr>
            </a:br>
            <a:endParaRPr lang="en-US" sz="3000"/>
          </a:p>
        </p:txBody>
      </p:sp>
      <p:pic>
        <p:nvPicPr>
          <p:cNvPr id="5" name="Graphic 4" descr="Continuous Improvement outline">
            <a:extLst>
              <a:ext uri="{FF2B5EF4-FFF2-40B4-BE49-F238E27FC236}">
                <a16:creationId xmlns:a16="http://schemas.microsoft.com/office/drawing/2014/main" id="{FB5C03CE-2589-F286-9691-6E3406420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8275" y="3514725"/>
            <a:ext cx="495300" cy="561975"/>
          </a:xfrm>
          <a:prstGeom prst="rect">
            <a:avLst/>
          </a:prstGeom>
        </p:spPr>
      </p:pic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55046ABA-C030-7569-D939-3CC08E423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5900" y="3933825"/>
            <a:ext cx="381000" cy="438150"/>
          </a:xfrm>
          <a:prstGeom prst="rect">
            <a:avLst/>
          </a:prstGeom>
        </p:spPr>
      </p:pic>
      <p:pic>
        <p:nvPicPr>
          <p:cNvPr id="9" name="Graphic 8" descr="Folder Search outline">
            <a:extLst>
              <a:ext uri="{FF2B5EF4-FFF2-40B4-BE49-F238E27FC236}">
                <a16:creationId xmlns:a16="http://schemas.microsoft.com/office/drawing/2014/main" id="{52409D11-1489-EFFE-E625-163CA7C17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5900" y="3152775"/>
            <a:ext cx="400050" cy="466725"/>
          </a:xfrm>
          <a:prstGeom prst="rect">
            <a:avLst/>
          </a:prstGeom>
        </p:spPr>
      </p:pic>
      <p:pic>
        <p:nvPicPr>
          <p:cNvPr id="10" name="Graphic 9" descr="Good Idea with solid fill">
            <a:extLst>
              <a:ext uri="{FF2B5EF4-FFF2-40B4-BE49-F238E27FC236}">
                <a16:creationId xmlns:a16="http://schemas.microsoft.com/office/drawing/2014/main" id="{1FBBB547-F1B4-03AA-6E95-14E59AF784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85900" y="2762250"/>
            <a:ext cx="390525" cy="438150"/>
          </a:xfrm>
          <a:prstGeom prst="rect">
            <a:avLst/>
          </a:prstGeom>
        </p:spPr>
      </p:pic>
      <p:pic>
        <p:nvPicPr>
          <p:cNvPr id="11" name="Graphic 10" descr="Hierarchy with solid fill">
            <a:extLst>
              <a:ext uri="{FF2B5EF4-FFF2-40B4-BE49-F238E27FC236}">
                <a16:creationId xmlns:a16="http://schemas.microsoft.com/office/drawing/2014/main" id="{48A187E2-AF1E-219D-3BD0-AAB17E55AC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8275" y="2238375"/>
            <a:ext cx="495300" cy="581025"/>
          </a:xfrm>
          <a:prstGeom prst="rect">
            <a:avLst/>
          </a:prstGeom>
        </p:spPr>
      </p:pic>
      <p:pic>
        <p:nvPicPr>
          <p:cNvPr id="12" name="Graphic 11" descr="Bar chart outline">
            <a:extLst>
              <a:ext uri="{FF2B5EF4-FFF2-40B4-BE49-F238E27FC236}">
                <a16:creationId xmlns:a16="http://schemas.microsoft.com/office/drawing/2014/main" id="{4DF91D53-B987-B38A-B71F-1E19218C76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43050" y="4352925"/>
            <a:ext cx="342900" cy="390525"/>
          </a:xfrm>
          <a:prstGeom prst="rect">
            <a:avLst/>
          </a:prstGeom>
        </p:spPr>
      </p:pic>
      <p:pic>
        <p:nvPicPr>
          <p:cNvPr id="13" name="Graphic 12" descr="Circle with left arrow outline">
            <a:extLst>
              <a:ext uri="{FF2B5EF4-FFF2-40B4-BE49-F238E27FC236}">
                <a16:creationId xmlns:a16="http://schemas.microsoft.com/office/drawing/2014/main" id="{795AD1C5-2AA6-56F2-26EA-696254ADA5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5900" y="4743450"/>
            <a:ext cx="4572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48C0-9895-0502-8C5E-611CEC931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141F6-7501-CC25-1FC0-930745DBBE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0600" y="1294526"/>
            <a:ext cx="6775703" cy="44518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>
                <a:ea typeface="+mn-lt"/>
                <a:cs typeface="+mn-lt"/>
              </a:rPr>
              <a:t>Handling high-velocity streaming data from live servers</a:t>
            </a:r>
          </a:p>
          <a:p>
            <a:r>
              <a:rPr lang="en-US" sz="1900" dirty="0">
                <a:ea typeface="+mn-lt"/>
                <a:cs typeface="+mn-lt"/>
              </a:rPr>
              <a:t>Managing data schema variations from Excel and real-time feeds</a:t>
            </a:r>
          </a:p>
          <a:p>
            <a:r>
              <a:rPr lang="en-US" sz="1900" dirty="0">
                <a:ea typeface="+mn-lt"/>
                <a:cs typeface="+mn-lt"/>
              </a:rPr>
              <a:t>Ensuring exactly-once or at-least-once processing</a:t>
            </a:r>
          </a:p>
          <a:p>
            <a:r>
              <a:rPr lang="en-US" sz="1900" dirty="0">
                <a:ea typeface="+mn-lt"/>
                <a:cs typeface="+mn-lt"/>
              </a:rPr>
              <a:t>Balancing real-time processing vs batch analytics</a:t>
            </a:r>
          </a:p>
          <a:p>
            <a:r>
              <a:rPr lang="en-US" sz="1900" dirty="0">
                <a:ea typeface="+mn-lt"/>
                <a:cs typeface="+mn-lt"/>
              </a:rPr>
              <a:t>Maintaining data quality and data loss prevention</a:t>
            </a:r>
          </a:p>
          <a:p>
            <a:r>
              <a:rPr lang="en-US" sz="1900" dirty="0">
                <a:ea typeface="+mn-lt"/>
                <a:cs typeface="+mn-lt"/>
              </a:rPr>
              <a:t>Optimizing Spark performance and resource utilization</a:t>
            </a:r>
          </a:p>
          <a:p>
            <a:r>
              <a:rPr lang="en-US" sz="1900" dirty="0">
                <a:ea typeface="+mn-lt"/>
                <a:cs typeface="+mn-lt"/>
              </a:rPr>
              <a:t>Integrating multiple tools smoothly (</a:t>
            </a:r>
            <a:r>
              <a:rPr lang="en-US" sz="1900" err="1">
                <a:ea typeface="+mn-lt"/>
                <a:cs typeface="+mn-lt"/>
              </a:rPr>
              <a:t>NiFi</a:t>
            </a:r>
            <a:r>
              <a:rPr lang="en-US" sz="1900" dirty="0">
                <a:ea typeface="+mn-lt"/>
                <a:cs typeface="+mn-lt"/>
              </a:rPr>
              <a:t>, Kafka, Spark, Flink, Power BI)</a:t>
            </a:r>
            <a:endParaRPr lang="en-US" sz="19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4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815C-381B-3D45-9E20-188389FAE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50111"/>
            <a:ext cx="3179846" cy="2467756"/>
          </a:xfrm>
        </p:spPr>
        <p:txBody>
          <a:bodyPr/>
          <a:lstStyle/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8A94D-3FC2-288D-0F86-F68EC1D7DF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0600" y="1050111"/>
            <a:ext cx="6199631" cy="4070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sz="1800" dirty="0"/>
              <a:t>Successfully implemented a scalable E-commerce data   pipeline</a:t>
            </a:r>
            <a:br>
              <a:rPr lang="en-US" sz="1800" dirty="0"/>
            </a:br>
            <a:r>
              <a:rPr lang="en-US" sz="1800" dirty="0"/>
              <a:t>• Enabled both real-time and batch analytics</a:t>
            </a:r>
            <a:br>
              <a:rPr lang="en-US" sz="1800" dirty="0"/>
            </a:br>
            <a:r>
              <a:rPr lang="en-US" sz="1800" dirty="0"/>
              <a:t>• Improved business visibility through Power BI dashboards</a:t>
            </a:r>
            <a:br>
              <a:rPr lang="en-US" sz="1800" dirty="0"/>
            </a:br>
            <a:r>
              <a:rPr lang="en-US" sz="1800" dirty="0"/>
              <a:t>• Architecture is:</a:t>
            </a:r>
            <a:br>
              <a:rPr lang="en-US" sz="1800" dirty="0"/>
            </a:br>
            <a:r>
              <a:rPr lang="en-US" sz="1800" dirty="0"/>
              <a:t>• Scalable</a:t>
            </a:r>
            <a:br>
              <a:rPr lang="en-US" sz="1800" dirty="0"/>
            </a:br>
            <a:r>
              <a:rPr lang="en-US" sz="1800" dirty="0"/>
              <a:t>• Fault-tolerant</a:t>
            </a:r>
            <a:br>
              <a:rPr lang="en-US" sz="1800" dirty="0"/>
            </a:br>
            <a:r>
              <a:rPr lang="en-US" sz="1800" dirty="0"/>
              <a:t>• Production-ready</a:t>
            </a:r>
            <a:br>
              <a:rPr lang="en-US" sz="1800" dirty="0"/>
            </a:br>
            <a:r>
              <a:rPr lang="en-US" sz="1800" dirty="0"/>
              <a:t>• Can be extended for:</a:t>
            </a:r>
            <a:br>
              <a:rPr lang="en-US" sz="1800" dirty="0"/>
            </a:br>
            <a:r>
              <a:rPr lang="en-US" sz="1800" dirty="0"/>
              <a:t>• Machine learning</a:t>
            </a:r>
            <a:br>
              <a:rPr lang="en-US" sz="1800" dirty="0"/>
            </a:br>
            <a:r>
              <a:rPr lang="en-US" sz="1800" dirty="0"/>
              <a:t>• Recommendation systems</a:t>
            </a:r>
            <a:br>
              <a:rPr lang="en-US" sz="1800" dirty="0"/>
            </a:br>
            <a:r>
              <a:rPr lang="en-US" sz="1800" dirty="0"/>
              <a:t>• Real-time alerts</a:t>
            </a:r>
          </a:p>
        </p:txBody>
      </p:sp>
    </p:spTree>
    <p:extLst>
      <p:ext uri="{BB962C8B-B14F-4D97-AF65-F5344CB8AC3E}">
        <p14:creationId xmlns:p14="http://schemas.microsoft.com/office/powerpoint/2010/main" val="1290965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43FA-85C4-F305-6D34-7AE4BFCF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645" y="2645480"/>
            <a:ext cx="9337042" cy="1557005"/>
          </a:xfrm>
        </p:spPr>
        <p:txBody>
          <a:bodyPr/>
          <a:lstStyle/>
          <a:p>
            <a:r>
              <a:rPr lang="en-US" dirty="0"/>
              <a:t>       THANK YOU</a:t>
            </a:r>
          </a:p>
        </p:txBody>
      </p:sp>
    </p:spTree>
    <p:extLst>
      <p:ext uri="{BB962C8B-B14F-4D97-AF65-F5344CB8AC3E}">
        <p14:creationId xmlns:p14="http://schemas.microsoft.com/office/powerpoint/2010/main" val="256206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0BB5-7D07-7053-39BB-C20BEE799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388700"/>
            <a:ext cx="3923455" cy="4083580"/>
          </a:xfrm>
        </p:spPr>
        <p:txBody>
          <a:bodyPr anchor="t">
            <a:normAutofit/>
          </a:bodyPr>
          <a:lstStyle/>
          <a:p>
            <a:r>
              <a:rPr lang="en-US" dirty="0"/>
              <a:t>ANY QUESTIONS?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62A81E-135E-879B-A11B-E46CF6A2B9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/>
        </p:blipFill>
        <p:spPr>
          <a:xfrm>
            <a:off x="5156011" y="1584374"/>
            <a:ext cx="6045390" cy="36930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871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0287-2D48-F941-2CD3-87990684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752" y="446262"/>
            <a:ext cx="5782148" cy="670585"/>
          </a:xfrm>
        </p:spPr>
        <p:txBody>
          <a:bodyPr>
            <a:normAutofit/>
          </a:bodyPr>
          <a:lstStyle/>
          <a:p>
            <a:r>
              <a:rPr lang="en-US"/>
              <a:t>      </a:t>
            </a:r>
            <a:r>
              <a:rPr lang="en-US" dirty="0"/>
              <a:t>ARCHITECTURE DIAGRAM</a:t>
            </a:r>
          </a:p>
        </p:txBody>
      </p:sp>
      <p:pic>
        <p:nvPicPr>
          <p:cNvPr id="3" name="Content Placeholder 2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2258D275-D940-0005-1817-C9986EDAB6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76418" y="1438299"/>
            <a:ext cx="8122671" cy="48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9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061A-52D3-7494-E7C8-A10ABAA6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44" y="1050111"/>
            <a:ext cx="4531315" cy="4940661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PROBLEM STATEMENT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875D-F78C-0B31-E886-9F94FDDEA1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73770" y="1050111"/>
            <a:ext cx="6502533" cy="52713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900" dirty="0">
                <a:ea typeface="+mn-lt"/>
                <a:cs typeface="+mn-lt"/>
              </a:rPr>
              <a:t>E-commerce platforms generate large volumes of real-time  and batch data</a:t>
            </a:r>
          </a:p>
          <a:p>
            <a:r>
              <a:rPr lang="en-US" sz="1900" dirty="0">
                <a:ea typeface="+mn-lt"/>
                <a:cs typeface="+mn-lt"/>
              </a:rPr>
              <a:t>Data comes from multiple heterogeneous sources (Excel, live servers, sockets)</a:t>
            </a:r>
          </a:p>
          <a:p>
            <a:r>
              <a:rPr lang="en-US" sz="1900" dirty="0">
                <a:ea typeface="+mn-lt"/>
                <a:cs typeface="+mn-lt"/>
              </a:rPr>
              <a:t>Traditional systems fail to handle:</a:t>
            </a:r>
          </a:p>
          <a:p>
            <a:r>
              <a:rPr lang="en-US" sz="1900" dirty="0">
                <a:ea typeface="+mn-lt"/>
                <a:cs typeface="+mn-lt"/>
              </a:rPr>
              <a:t>Real-time processing</a:t>
            </a:r>
          </a:p>
          <a:p>
            <a:r>
              <a:rPr lang="en-US" sz="1900" dirty="0">
                <a:ea typeface="+mn-lt"/>
                <a:cs typeface="+mn-lt"/>
              </a:rPr>
              <a:t>Scalability</a:t>
            </a:r>
          </a:p>
          <a:p>
            <a:r>
              <a:rPr lang="en-US" sz="1900" dirty="0">
                <a:ea typeface="+mn-lt"/>
                <a:cs typeface="+mn-lt"/>
              </a:rPr>
              <a:t>Low-latency analytics</a:t>
            </a:r>
          </a:p>
          <a:p>
            <a:r>
              <a:rPr lang="en-US" sz="1900" dirty="0">
                <a:ea typeface="+mn-lt"/>
                <a:cs typeface="+mn-lt"/>
              </a:rPr>
              <a:t>Business teams need near real-time insights for:</a:t>
            </a:r>
          </a:p>
          <a:p>
            <a:r>
              <a:rPr lang="en-US" sz="1900" dirty="0">
                <a:ea typeface="+mn-lt"/>
                <a:cs typeface="+mn-lt"/>
              </a:rPr>
              <a:t>Sales performance</a:t>
            </a:r>
          </a:p>
          <a:p>
            <a:r>
              <a:rPr lang="en-US" sz="1900" dirty="0">
                <a:ea typeface="+mn-lt"/>
                <a:cs typeface="+mn-lt"/>
              </a:rPr>
              <a:t>Customer behavior</a:t>
            </a:r>
          </a:p>
          <a:p>
            <a:r>
              <a:rPr lang="en-US" sz="1900" dirty="0">
                <a:ea typeface="+mn-lt"/>
                <a:cs typeface="+mn-lt"/>
              </a:rPr>
              <a:t>Order tracking and revenue analysis revenue analysis</a:t>
            </a:r>
            <a:br>
              <a:rPr lang="en-US" sz="1900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3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23D9-1BC8-7D4E-FF8C-F7511197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OBJECTIVES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C742C-80CE-B3E0-9B8F-39E3228B80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29355" y="1553319"/>
            <a:ext cx="6775703" cy="3948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>
                <a:ea typeface="+mn-lt"/>
                <a:cs typeface="+mn-lt"/>
              </a:rPr>
              <a:t>Build a scalable end-to-end big data pipeline for E-commerce analytics</a:t>
            </a:r>
          </a:p>
          <a:p>
            <a:r>
              <a:rPr lang="en-US" sz="1900" dirty="0">
                <a:ea typeface="+mn-lt"/>
                <a:cs typeface="+mn-lt"/>
              </a:rPr>
              <a:t>Ingest both batch and streaming data reliably</a:t>
            </a:r>
          </a:p>
          <a:p>
            <a:r>
              <a:rPr lang="en-US" sz="1900" dirty="0">
                <a:ea typeface="+mn-lt"/>
                <a:cs typeface="+mn-lt"/>
              </a:rPr>
              <a:t>Process data in real time and batch modes</a:t>
            </a:r>
          </a:p>
          <a:p>
            <a:r>
              <a:rPr lang="en-US" sz="1900" dirty="0">
                <a:ea typeface="+mn-lt"/>
                <a:cs typeface="+mn-lt"/>
              </a:rPr>
              <a:t>Store data efficiently for analytics and reporting</a:t>
            </a:r>
          </a:p>
          <a:p>
            <a:r>
              <a:rPr lang="en-US" sz="1900" dirty="0">
                <a:ea typeface="+mn-lt"/>
                <a:cs typeface="+mn-lt"/>
              </a:rPr>
              <a:t>Enable Power BI dashboards for business users</a:t>
            </a:r>
          </a:p>
          <a:p>
            <a:r>
              <a:rPr lang="en-US" sz="1900" dirty="0">
                <a:ea typeface="+mn-lt"/>
                <a:cs typeface="+mn-lt"/>
              </a:rPr>
              <a:t>Ensure fault tolerance, data consistency, and performance</a:t>
            </a:r>
            <a:endParaRPr lang="en-US" sz="19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2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F603-98B7-AFDE-6A10-5FCDB7900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447" y="191963"/>
            <a:ext cx="4430675" cy="713718"/>
          </a:xfrm>
        </p:spPr>
        <p:txBody>
          <a:bodyPr/>
          <a:lstStyle/>
          <a:p>
            <a:r>
              <a:rPr lang="en-US"/>
              <a:t>SPARK STREAMING</a:t>
            </a:r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9001DC2-073E-5B06-EB01-FC2BF9033F7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87801" y="1050111"/>
            <a:ext cx="9231868" cy="49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48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D0C3-E02A-9936-DCAC-A2B0A1D8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50111"/>
            <a:ext cx="936979" cy="656209"/>
          </a:xfrm>
        </p:spPr>
        <p:txBody>
          <a:bodyPr/>
          <a:lstStyle/>
          <a:p>
            <a:r>
              <a:rPr lang="en-US"/>
              <a:t>.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14D605-4372-6885-8776-DEF420A481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30659" r="-178" b="-316"/>
          <a:stretch>
            <a:fillRect/>
          </a:stretch>
        </p:blipFill>
        <p:spPr>
          <a:xfrm>
            <a:off x="288815" y="316865"/>
            <a:ext cx="5156091" cy="419306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EB9678-35B1-2D98-B3F9-2010F642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20" t="14031" b="27190"/>
          <a:stretch>
            <a:fillRect/>
          </a:stretch>
        </p:blipFill>
        <p:spPr>
          <a:xfrm>
            <a:off x="5779697" y="618409"/>
            <a:ext cx="5666156" cy="2796384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7AF373-558B-9BA7-2C7B-510E67DA83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645" t="18182" r="3471" b="47727"/>
          <a:stretch>
            <a:fillRect/>
          </a:stretch>
        </p:blipFill>
        <p:spPr>
          <a:xfrm>
            <a:off x="5449019" y="4054146"/>
            <a:ext cx="6770696" cy="19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6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3E6C-6207-57DD-ED62-E2C75E82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50111"/>
            <a:ext cx="577545" cy="799982"/>
          </a:xfrm>
        </p:spPr>
        <p:txBody>
          <a:bodyPr/>
          <a:lstStyle/>
          <a:p>
            <a:r>
              <a:rPr lang="en-US"/>
              <a:t>.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8EFDDE-F943-4821-DC67-40D3C6A15A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34414" t="20700" r="10957" b="6414"/>
          <a:stretch>
            <a:fillRect/>
          </a:stretch>
        </p:blipFill>
        <p:spPr>
          <a:xfrm>
            <a:off x="268607" y="575658"/>
            <a:ext cx="5087329" cy="360107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8247B6-54F0-594C-837E-CC8FE74DC4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28" t="42085" r="27830" b="29929"/>
          <a:stretch>
            <a:fillRect/>
          </a:stretch>
        </p:blipFill>
        <p:spPr>
          <a:xfrm>
            <a:off x="6510527" y="571476"/>
            <a:ext cx="4288537" cy="1842540"/>
          </a:xfrm>
          <a:prstGeom prst="rect">
            <a:avLst/>
          </a:prstGeom>
        </p:spPr>
      </p:pic>
      <p:pic>
        <p:nvPicPr>
          <p:cNvPr id="6" name="Picture 5" descr="A black and white screen with white lines&#10;&#10;AI-generated content may be incorrect.">
            <a:extLst>
              <a:ext uri="{FF2B5EF4-FFF2-40B4-BE49-F238E27FC236}">
                <a16:creationId xmlns:a16="http://schemas.microsoft.com/office/drawing/2014/main" id="{8879F47E-A88A-DED6-F6DE-81476532D9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230" b="806"/>
          <a:stretch>
            <a:fillRect/>
          </a:stretch>
        </p:blipFill>
        <p:spPr>
          <a:xfrm>
            <a:off x="6409944" y="2942750"/>
            <a:ext cx="4855832" cy="17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9541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elena">
    <a:dk1>
      <a:sysClr val="windowText" lastClr="000000"/>
    </a:dk1>
    <a:lt1>
      <a:sysClr val="window" lastClr="FFFFFF"/>
    </a:lt1>
    <a:dk2>
      <a:srgbClr val="2C3932"/>
    </a:dk2>
    <a:lt2>
      <a:srgbClr val="FDF6EA"/>
    </a:lt2>
    <a:accent1>
      <a:srgbClr val="169C9A"/>
    </a:accent1>
    <a:accent2>
      <a:srgbClr val="FA9A42"/>
    </a:accent2>
    <a:accent3>
      <a:srgbClr val="E15C3D"/>
    </a:accent3>
    <a:accent4>
      <a:srgbClr val="E78A67"/>
    </a:accent4>
    <a:accent5>
      <a:srgbClr val="A74B40"/>
    </a:accent5>
    <a:accent6>
      <a:srgbClr val="3D9072"/>
    </a:accent6>
    <a:hlink>
      <a:srgbClr val="169C9A"/>
    </a:hlink>
    <a:folHlink>
      <a:srgbClr val="E15C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B79205-1ECA-438E-AAC0-B28ABB0DD1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0CEB72-9B64-43A4-9652-F0FED519FBF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E2DB56F-85EA-457A-BE7B-FD342652DFE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Helena</Template>
  <TotalTime>0</TotalTime>
  <Words>793</Words>
  <Application>Microsoft Office PowerPoint</Application>
  <PresentationFormat>Widescreen</PresentationFormat>
  <Paragraphs>79</Paragraphs>
  <Slides>33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Helena</vt:lpstr>
      <vt:lpstr>ECOMMERCE   Data Engineering Project</vt:lpstr>
      <vt:lpstr>TEAM</vt:lpstr>
      <vt:lpstr>                CONTENTS        Architecture diagram       Problem analysis       Data source       Data Ingestion       Storage &amp; Processing       Visualization       Conclusion  </vt:lpstr>
      <vt:lpstr>      ARCHITECTURE DIAGRAM</vt:lpstr>
      <vt:lpstr>    PROBLEM STATEMENT </vt:lpstr>
      <vt:lpstr>    OBJECTIVES </vt:lpstr>
      <vt:lpstr>SPARK STREAMING</vt:lpstr>
      <vt:lpstr>.</vt:lpstr>
      <vt:lpstr>.</vt:lpstr>
      <vt:lpstr>  DATA SOURCES                 DATA.CSV</vt:lpstr>
      <vt:lpstr>                 DATA INGESTION         KAFKA                       NIFI   </vt:lpstr>
      <vt:lpstr>NIFI  Apache NiFi is an open‑source data integration tool designed to automate and manage the flow of data between systems. Its architecture is based on a flow‑based programming model, with core concepts like processors, connections, flowfiles, and controllers that enable ingestion, transformation, routing, and delivery of data </vt:lpstr>
      <vt:lpstr>QUEUES</vt:lpstr>
      <vt:lpstr>PYSPARKRDD Utilized RDD for fault-tolerant, parallel data processing. Optimizations using Partitions &amp; Cache → Improved performance by efficient partitioning and caching frequently accessed data to reduce recomputation. </vt:lpstr>
      <vt:lpstr>Find which customerid who has description related to water bottle </vt:lpstr>
      <vt:lpstr>KAFKA Kafka is powerful because it can stream data in real time and is built on a robust distributed architecture that makes it reliable and scalable for modern data engineering needs. It ensures scalability, fault tolerance, and reliable communication between systems. Kafka is a distributed platform for real-time data streaming and processing.</vt:lpstr>
      <vt:lpstr>        PRODUCER                                                                   CONSUMER</vt:lpstr>
      <vt:lpstr>PYSPARKDF Used Parquet Format → Enabled columnar storage, compression, and faster queries by reading only required columns. Applied Partitioning → Reduced scan size and improved query performance by filtering specific partitions.</vt:lpstr>
      <vt:lpstr>Display the top 5 countries with highest quantity in descending order.      Find the total price of the customer based on the customerid given. </vt:lpstr>
      <vt:lpstr>Filter out the column where quantity between 4 and 9.                         Filter out the column where customerID 15862      </vt:lpstr>
      <vt:lpstr>FLINK</vt:lpstr>
      <vt:lpstr>HIVE Hive provides an SQL-like interface (HiveQL) to query and analyze large datasets in Hadoop. It is mainly used for data warehousing, ETL, and batch processing at big data scale.</vt:lpstr>
      <vt:lpstr>Display the average quantity of each country.                                       Display the countries with unitprice greater than 50.</vt:lpstr>
      <vt:lpstr>Find the customerId who are from country United Kingdom and has Invoice date at July month </vt:lpstr>
      <vt:lpstr>SPARKSQL Optimized Queries using Bucketing → Improved query performance by reducing shuffle operations. Created Parquet Files → Enabled querying only on required columns, reducing unnecessary data scans. Data Compression → Achieved smaller storage size and faster query execution.</vt:lpstr>
      <vt:lpstr>  Find out the customerid who have more than 500 InvoiceNo              Find out customerid who has stockcode 22752 </vt:lpstr>
      <vt:lpstr>           Find out the stockcode which has unitprice more than 10</vt:lpstr>
      <vt:lpstr>VISUALIZATION</vt:lpstr>
      <vt:lpstr>                           POWER BI DASHBOARD</vt:lpstr>
      <vt:lpstr>    CHALLENGES</vt:lpstr>
      <vt:lpstr>   CONCLUSION</vt:lpstr>
      <vt:lpstr>       THANK YOU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Vukyam Hemanth</cp:lastModifiedBy>
  <cp:revision>1393</cp:revision>
  <dcterms:created xsi:type="dcterms:W3CDTF">2025-08-21T23:24:42Z</dcterms:created>
  <dcterms:modified xsi:type="dcterms:W3CDTF">2026-01-08T06:26:54Z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c655256-13e9-4c0b-ba73-c54361842301_Enabled">
    <vt:lpwstr>true</vt:lpwstr>
  </property>
  <property fmtid="{D5CDD505-2E9C-101B-9397-08002B2CF9AE}" pid="5" name="MSIP_Label_ec655256-13e9-4c0b-ba73-c54361842301_SetDate">
    <vt:lpwstr>2026-01-07T04:29:11Z</vt:lpwstr>
  </property>
  <property fmtid="{D5CDD505-2E9C-101B-9397-08002B2CF9AE}" pid="6" name="MSIP_Label_ec655256-13e9-4c0b-ba73-c54361842301_Method">
    <vt:lpwstr>Privileged</vt:lpwstr>
  </property>
  <property fmtid="{D5CDD505-2E9C-101B-9397-08002B2CF9AE}" pid="7" name="MSIP_Label_ec655256-13e9-4c0b-ba73-c54361842301_Name">
    <vt:lpwstr>Public</vt:lpwstr>
  </property>
  <property fmtid="{D5CDD505-2E9C-101B-9397-08002B2CF9AE}" pid="8" name="MSIP_Label_ec655256-13e9-4c0b-ba73-c54361842301_SiteId">
    <vt:lpwstr>edf442f5-b994-4c86-a131-b42b03a16c95</vt:lpwstr>
  </property>
  <property fmtid="{D5CDD505-2E9C-101B-9397-08002B2CF9AE}" pid="9" name="MSIP_Label_ec655256-13e9-4c0b-ba73-c54361842301_ActionId">
    <vt:lpwstr>6f978a4f-a144-4814-a65f-d4c51fee445c</vt:lpwstr>
  </property>
  <property fmtid="{D5CDD505-2E9C-101B-9397-08002B2CF9AE}" pid="10" name="MSIP_Label_ec655256-13e9-4c0b-ba73-c54361842301_ContentBits">
    <vt:lpwstr>0</vt:lpwstr>
  </property>
  <property fmtid="{D5CDD505-2E9C-101B-9397-08002B2CF9AE}" pid="11" name="MSIP_Label_ec655256-13e9-4c0b-ba73-c54361842301_Tag">
    <vt:lpwstr>10, 0, 1, 1</vt:lpwstr>
  </property>
</Properties>
</file>